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4" r:id="rId1"/>
    <p:sldMasterId id="2147483856" r:id="rId2"/>
  </p:sldMasterIdLst>
  <p:notesMasterIdLst>
    <p:notesMasterId r:id="rId27"/>
  </p:notesMasterIdLst>
  <p:handoutMasterIdLst>
    <p:handoutMasterId r:id="rId28"/>
  </p:handoutMasterIdLst>
  <p:sldIdLst>
    <p:sldId id="462" r:id="rId3"/>
    <p:sldId id="456" r:id="rId4"/>
    <p:sldId id="272" r:id="rId5"/>
    <p:sldId id="439" r:id="rId6"/>
    <p:sldId id="426" r:id="rId7"/>
    <p:sldId id="269" r:id="rId8"/>
    <p:sldId id="270" r:id="rId9"/>
    <p:sldId id="437" r:id="rId10"/>
    <p:sldId id="451" r:id="rId11"/>
    <p:sldId id="427" r:id="rId12"/>
    <p:sldId id="387" r:id="rId13"/>
    <p:sldId id="383" r:id="rId14"/>
    <p:sldId id="402" r:id="rId15"/>
    <p:sldId id="416" r:id="rId16"/>
    <p:sldId id="435" r:id="rId17"/>
    <p:sldId id="450" r:id="rId18"/>
    <p:sldId id="457" r:id="rId19"/>
    <p:sldId id="441" r:id="rId20"/>
    <p:sldId id="461" r:id="rId21"/>
    <p:sldId id="458" r:id="rId22"/>
    <p:sldId id="407" r:id="rId23"/>
    <p:sldId id="433" r:id="rId24"/>
    <p:sldId id="466" r:id="rId25"/>
    <p:sldId id="46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83E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83902" autoAdjust="0"/>
  </p:normalViewPr>
  <p:slideViewPr>
    <p:cSldViewPr>
      <p:cViewPr varScale="1">
        <p:scale>
          <a:sx n="96" d="100"/>
          <a:sy n="96" d="100"/>
        </p:scale>
        <p:origin x="2028" y="72"/>
      </p:cViewPr>
      <p:guideLst>
        <p:guide orient="horz" pos="2160"/>
        <p:guide pos="2880"/>
      </p:guideLst>
    </p:cSldViewPr>
  </p:slideViewPr>
  <p:outlineViewPr>
    <p:cViewPr>
      <p:scale>
        <a:sx n="33" d="100"/>
        <a:sy n="33" d="100"/>
      </p:scale>
      <p:origin x="0" y="-1815"/>
    </p:cViewPr>
  </p:outlineViewPr>
  <p:notesTextViewPr>
    <p:cViewPr>
      <p:scale>
        <a:sx n="3" d="2"/>
        <a:sy n="3" d="2"/>
      </p:scale>
      <p:origin x="0" y="0"/>
    </p:cViewPr>
  </p:notesTextViewPr>
  <p:sorterViewPr>
    <p:cViewPr>
      <p:scale>
        <a:sx n="62" d="100"/>
        <a:sy n="62" d="100"/>
      </p:scale>
      <p:origin x="0" y="0"/>
    </p:cViewPr>
  </p:sorterViewPr>
  <p:notesViewPr>
    <p:cSldViewPr>
      <p:cViewPr varScale="1">
        <p:scale>
          <a:sx n="64" d="100"/>
          <a:sy n="64" d="100"/>
        </p:scale>
        <p:origin x="-2814"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ACC00A-AC6A-4FFE-B61C-B76569C2EAC6}" type="datetimeFigureOut">
              <a:rPr lang="en-GB" smtClean="0"/>
              <a:pPr/>
              <a:t>22/05/2022</a:t>
            </a:fld>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F0A1D9-AE30-48CD-889A-9C5603F22FE8}" type="slidenum">
              <a:rPr lang="en-GB" smtClean="0"/>
              <a:pPr/>
              <a:t>‹#›</a:t>
            </a:fld>
            <a:endParaRPr lang="en-GB" dirty="0"/>
          </a:p>
        </p:txBody>
      </p:sp>
    </p:spTree>
    <p:extLst>
      <p:ext uri="{BB962C8B-B14F-4D97-AF65-F5344CB8AC3E}">
        <p14:creationId xmlns:p14="http://schemas.microsoft.com/office/powerpoint/2010/main" val="3867477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A8ADFD5B-A66C-449C-B6E8-FB716D07777D}" type="datetimeFigureOut">
              <a:rPr lang="en-US" smtClean="0"/>
              <a:pPr/>
              <a:t>5/22/2022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CA5D3BF3-D352-46FC-8343-31F56E6730EA}" type="slidenum">
              <a:rPr lang="en-US" smtClean="0"/>
              <a:pPr/>
              <a:t>‹#›</a:t>
            </a:fld>
            <a:endParaRPr lang="en-US" dirty="0"/>
          </a:p>
        </p:txBody>
      </p:sp>
    </p:spTree>
    <p:extLst>
      <p:ext uri="{BB962C8B-B14F-4D97-AF65-F5344CB8AC3E}">
        <p14:creationId xmlns:p14="http://schemas.microsoft.com/office/powerpoint/2010/main" val="3333629998"/>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Survival Box is a humanitarian project of Chelwood Bridge Rotary Club in Somerset.</a:t>
            </a:r>
          </a:p>
          <a:p>
            <a:r>
              <a:rPr lang="en-US" dirty="0" smtClean="0"/>
              <a:t>Formed  in 2006  it has now sent 0ver 19000 boxes to 74 disasters in 34 countries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26569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0" dirty="0" smtClean="0">
                <a:latin typeface="Arial" panose="020B0604020202020204" pitchFamily="34" charset="0"/>
              </a:rPr>
              <a:t>Two very severe earthquakes in Nepal. Here Humanity First and their colleagues helped us get 500 boxes in before the government put import duty back on and we were asked to pay another £10000 for</a:t>
            </a:r>
            <a:r>
              <a:rPr lang="en-GB" altLang="en-US" b="0" baseline="0" dirty="0" smtClean="0">
                <a:latin typeface="Arial" panose="020B0604020202020204" pitchFamily="34" charset="0"/>
              </a:rPr>
              <a:t> the next shipment. As we had raised about £20000 we decided not to send boxes but spent the money on sanitation projects in two schools. Keeping within our values of spending cash received on the country it was meant for</a:t>
            </a:r>
            <a:endParaRPr lang="en-GB" altLang="en-US" b="0" dirty="0" smtClean="0">
              <a:latin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800080"/>
                </a:solidFill>
                <a:latin typeface="Arial" panose="020B0604020202020204" pitchFamily="34" charset="0"/>
              </a:defRPr>
            </a:lvl1pPr>
            <a:lvl2pPr marL="742950" indent="-285750">
              <a:defRPr sz="2800">
                <a:solidFill>
                  <a:srgbClr val="800080"/>
                </a:solidFill>
                <a:latin typeface="Arial" panose="020B0604020202020204" pitchFamily="34" charset="0"/>
              </a:defRPr>
            </a:lvl2pPr>
            <a:lvl3pPr marL="1143000" indent="-228600">
              <a:defRPr sz="2800">
                <a:solidFill>
                  <a:srgbClr val="800080"/>
                </a:solidFill>
                <a:latin typeface="Arial" panose="020B0604020202020204" pitchFamily="34" charset="0"/>
              </a:defRPr>
            </a:lvl3pPr>
            <a:lvl4pPr marL="1600200" indent="-228600">
              <a:defRPr sz="2800">
                <a:solidFill>
                  <a:srgbClr val="800080"/>
                </a:solidFill>
                <a:latin typeface="Arial" panose="020B0604020202020204" pitchFamily="34" charset="0"/>
              </a:defRPr>
            </a:lvl4pPr>
            <a:lvl5pPr marL="2057400" indent="-228600">
              <a:defRPr sz="2800">
                <a:solidFill>
                  <a:srgbClr val="800080"/>
                </a:solidFill>
                <a:latin typeface="Arial" panose="020B0604020202020204" pitchFamily="34" charset="0"/>
              </a:defRPr>
            </a:lvl5pPr>
            <a:lvl6pPr marL="2514600" indent="-228600" eaLnBrk="0" fontAlgn="base" hangingPunct="0">
              <a:spcBef>
                <a:spcPct val="0"/>
              </a:spcBef>
              <a:spcAft>
                <a:spcPct val="0"/>
              </a:spcAft>
              <a:defRPr sz="2800">
                <a:solidFill>
                  <a:srgbClr val="800080"/>
                </a:solidFill>
                <a:latin typeface="Arial" panose="020B0604020202020204" pitchFamily="34" charset="0"/>
              </a:defRPr>
            </a:lvl6pPr>
            <a:lvl7pPr marL="2971800" indent="-228600" eaLnBrk="0" fontAlgn="base" hangingPunct="0">
              <a:spcBef>
                <a:spcPct val="0"/>
              </a:spcBef>
              <a:spcAft>
                <a:spcPct val="0"/>
              </a:spcAft>
              <a:defRPr sz="2800">
                <a:solidFill>
                  <a:srgbClr val="800080"/>
                </a:solidFill>
                <a:latin typeface="Arial" panose="020B0604020202020204" pitchFamily="34" charset="0"/>
              </a:defRPr>
            </a:lvl7pPr>
            <a:lvl8pPr marL="3429000" indent="-228600" eaLnBrk="0" fontAlgn="base" hangingPunct="0">
              <a:spcBef>
                <a:spcPct val="0"/>
              </a:spcBef>
              <a:spcAft>
                <a:spcPct val="0"/>
              </a:spcAft>
              <a:defRPr sz="2800">
                <a:solidFill>
                  <a:srgbClr val="800080"/>
                </a:solidFill>
                <a:latin typeface="Arial" panose="020B0604020202020204" pitchFamily="34" charset="0"/>
              </a:defRPr>
            </a:lvl8pPr>
            <a:lvl9pPr marL="3886200" indent="-228600" eaLnBrk="0" fontAlgn="base" hangingPunct="0">
              <a:spcBef>
                <a:spcPct val="0"/>
              </a:spcBef>
              <a:spcAft>
                <a:spcPct val="0"/>
              </a:spcAft>
              <a:defRPr sz="2800">
                <a:solidFill>
                  <a:srgbClr val="800080"/>
                </a:solidFill>
                <a:latin typeface="Arial" panose="020B0604020202020204" pitchFamily="34" charset="0"/>
              </a:defRPr>
            </a:lvl9pPr>
          </a:lstStyle>
          <a:p>
            <a:fld id="{C3E2AA54-F13A-4FA8-A078-4ED677C7A4EE}" type="slidenum">
              <a:rPr lang="en-GB" altLang="en-US" sz="1200" smtClean="0">
                <a:solidFill>
                  <a:schemeClr val="tx1"/>
                </a:solidFill>
              </a:rPr>
              <a:pPr/>
              <a:t>12</a:t>
            </a:fld>
            <a:endParaRPr lang="en-GB" altLang="en-US" sz="1200" dirty="0" smtClean="0">
              <a:solidFill>
                <a:schemeClr val="tx1"/>
              </a:solidFill>
            </a:endParaRPr>
          </a:p>
        </p:txBody>
      </p:sp>
    </p:spTree>
    <p:extLst>
      <p:ext uri="{BB962C8B-B14F-4D97-AF65-F5344CB8AC3E}">
        <p14:creationId xmlns:p14="http://schemas.microsoft.com/office/powerpoint/2010/main" val="4053969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sent several consignments to Syria , 200 this year, 600 in</a:t>
            </a:r>
            <a:r>
              <a:rPr lang="en-GB" baseline="0" dirty="0" smtClean="0"/>
              <a:t> all</a:t>
            </a:r>
            <a:r>
              <a:rPr lang="en-GB" dirty="0" smtClean="0"/>
              <a:t>. These are from the first batch  to Aleppo </a:t>
            </a:r>
            <a:endParaRPr lang="en-GB"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13</a:t>
            </a:fld>
            <a:endParaRPr lang="en-US" dirty="0"/>
          </a:p>
        </p:txBody>
      </p:sp>
    </p:spTree>
    <p:extLst>
      <p:ext uri="{BB962C8B-B14F-4D97-AF65-F5344CB8AC3E}">
        <p14:creationId xmlns:p14="http://schemas.microsoft.com/office/powerpoint/2010/main" val="3364649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Assistant Governor and fellow trustee Dot Cretney was invited by Khalsa Aid to travel with them for the distributing in Malawi  and brought back a lot of</a:t>
            </a:r>
            <a:r>
              <a:rPr lang="en-GB" baseline="0" dirty="0" smtClean="0"/>
              <a:t> good feedback to help us continue to improve the contents</a:t>
            </a:r>
            <a:r>
              <a:rPr lang="en-GB" dirty="0" smtClean="0"/>
              <a:t> </a:t>
            </a:r>
            <a:endParaRPr lang="en-GB"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14</a:t>
            </a:fld>
            <a:endParaRPr lang="en-US" dirty="0"/>
          </a:p>
        </p:txBody>
      </p:sp>
    </p:spTree>
    <p:extLst>
      <p:ext uri="{BB962C8B-B14F-4D97-AF65-F5344CB8AC3E}">
        <p14:creationId xmlns:p14="http://schemas.microsoft.com/office/powerpoint/2010/main" val="3138309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was in February 2021 – since then a further 200 on  their way</a:t>
            </a:r>
            <a:r>
              <a:rPr lang="en-GB" baseline="0" dirty="0" smtClean="0"/>
              <a:t> and a further 200 to Syria. This was a joint effort with Aquabox. – you can see them together here. These as well as Yemen go by sea because there is no air facilities </a:t>
            </a:r>
          </a:p>
          <a:p>
            <a:endParaRPr lang="en-GB"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15</a:t>
            </a:fld>
            <a:endParaRPr lang="en-US" dirty="0"/>
          </a:p>
        </p:txBody>
      </p:sp>
    </p:spTree>
    <p:extLst>
      <p:ext uri="{BB962C8B-B14F-4D97-AF65-F5344CB8AC3E}">
        <p14:creationId xmlns:p14="http://schemas.microsoft.com/office/powerpoint/2010/main" val="2633280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latest is that</a:t>
            </a:r>
            <a:r>
              <a:rPr lang="en-GB" baseline="0" dirty="0" smtClean="0"/>
              <a:t> because of the unsafe situation in Haiti we are having to bide out time in getting boxes out to them. Several agencies have refused to send staff in because of the dangers. Looting, violence over any aid is rife. </a:t>
            </a:r>
            <a:endParaRPr lang="en-GB"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16</a:t>
            </a:fld>
            <a:endParaRPr lang="en-US" dirty="0"/>
          </a:p>
        </p:txBody>
      </p:sp>
    </p:spTree>
    <p:extLst>
      <p:ext uri="{BB962C8B-B14F-4D97-AF65-F5344CB8AC3E}">
        <p14:creationId xmlns:p14="http://schemas.microsoft.com/office/powerpoint/2010/main" val="2000387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website has changed recently and we now provide  dynamic</a:t>
            </a:r>
            <a:r>
              <a:rPr lang="en-GB" baseline="0" dirty="0" smtClean="0"/>
              <a:t> news updates on our activity. On the site are downloads of materials for use in public events, reports of our distributions and a donations page </a:t>
            </a:r>
            <a:endParaRPr lang="en-GB"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18</a:t>
            </a:fld>
            <a:endParaRPr lang="en-US" dirty="0"/>
          </a:p>
        </p:txBody>
      </p:sp>
    </p:spTree>
    <p:extLst>
      <p:ext uri="{BB962C8B-B14F-4D97-AF65-F5344CB8AC3E}">
        <p14:creationId xmlns:p14="http://schemas.microsoft.com/office/powerpoint/2010/main" val="2907843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Our Swis</a:t>
            </a:r>
            <a:r>
              <a:rPr lang="en-GB" baseline="0" dirty="0" smtClean="0"/>
              <a:t>s Rotary partners who provide a lot of income. They currently pay for about 50 % of boxes leaving us . We meet with  their board every 2 months to share news.  </a:t>
            </a:r>
            <a:endParaRPr lang="en-GB" dirty="0" smtClean="0"/>
          </a:p>
          <a:p>
            <a:endParaRPr lang="en-GB"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21</a:t>
            </a:fld>
            <a:endParaRPr lang="en-US" dirty="0"/>
          </a:p>
        </p:txBody>
      </p:sp>
    </p:spTree>
    <p:extLst>
      <p:ext uri="{BB962C8B-B14F-4D97-AF65-F5344CB8AC3E}">
        <p14:creationId xmlns:p14="http://schemas.microsoft.com/office/powerpoint/2010/main" val="886527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also have rotary partners in Denmark who are also generous supported in fund raising</a:t>
            </a:r>
            <a:r>
              <a:rPr lang="en-GB" baseline="0" dirty="0" smtClean="0"/>
              <a:t> for us </a:t>
            </a:r>
            <a:endParaRPr lang="en-GB"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22</a:t>
            </a:fld>
            <a:endParaRPr lang="en-US" dirty="0"/>
          </a:p>
        </p:txBody>
      </p:sp>
    </p:spTree>
    <p:extLst>
      <p:ext uri="{BB962C8B-B14F-4D97-AF65-F5344CB8AC3E}">
        <p14:creationId xmlns:p14="http://schemas.microsoft.com/office/powerpoint/2010/main" val="491700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smtClean="0"/>
          </a:p>
          <a:p>
            <a:pPr algn="ctr"/>
            <a:r>
              <a:rPr lang="en-GB" dirty="0" smtClean="0"/>
              <a:t>The </a:t>
            </a:r>
            <a:r>
              <a:rPr lang="en-GB" dirty="0"/>
              <a:t>cost of the box is £200 which includes airfreight wherever </a:t>
            </a:r>
            <a:r>
              <a:rPr lang="en-GB" dirty="0" smtClean="0"/>
              <a:t>possible and with no paid staff our overheads are very low which means that your donation goes a very long way </a:t>
            </a:r>
            <a:endParaRPr lang="en-GB" dirty="0"/>
          </a:p>
          <a:p>
            <a:pPr algn="ctr"/>
            <a:endParaRPr lang="en-US" dirty="0" smtClean="0"/>
          </a:p>
          <a:p>
            <a:pPr algn="ctr"/>
            <a:r>
              <a:rPr lang="en-US" dirty="0" smtClean="0"/>
              <a:t>More </a:t>
            </a:r>
            <a:r>
              <a:rPr lang="en-US" dirty="0"/>
              <a:t>information at </a:t>
            </a:r>
          </a:p>
          <a:p>
            <a:pPr algn="ctr"/>
            <a:endParaRPr lang="en-US" dirty="0"/>
          </a:p>
          <a:p>
            <a:pPr algn="ctr"/>
            <a:r>
              <a:rPr lang="en-US" dirty="0"/>
              <a:t>watersurvivalbox.org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97719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01217F-6366-4F0B-A33E-D96AD2BC5643}" type="slidenum">
              <a:rPr lang="en-GB" altLang="en-US"/>
              <a:pPr/>
              <a:t>2</a:t>
            </a:fld>
            <a:endParaRPr lang="en-GB" alt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pPr algn="ctr">
              <a:buFont typeface="Wingdings" panose="05000000000000000000" pitchFamily="2" charset="2"/>
              <a:buNone/>
            </a:pPr>
            <a:r>
              <a:rPr lang="en-GB" altLang="en-US" sz="1800" b="1" i="1" dirty="0" smtClean="0">
                <a:latin typeface="Calibri Light" panose="020F0302020204030204" pitchFamily="34" charset="0"/>
                <a:cs typeface="Calibri Light" panose="020F0302020204030204" pitchFamily="34" charset="0"/>
              </a:rPr>
              <a:t>being left with no home, </a:t>
            </a:r>
          </a:p>
          <a:p>
            <a:pPr algn="ctr">
              <a:buFont typeface="Wingdings" panose="05000000000000000000" pitchFamily="2" charset="2"/>
              <a:buNone/>
            </a:pPr>
            <a:r>
              <a:rPr lang="en-GB" altLang="en-US" sz="1800" b="1" i="1" dirty="0" smtClean="0">
                <a:latin typeface="Calibri Light" panose="020F0302020204030204" pitchFamily="34" charset="0"/>
                <a:cs typeface="Calibri Light" panose="020F0302020204030204" pitchFamily="34" charset="0"/>
              </a:rPr>
              <a:t>no safe water to drink, </a:t>
            </a:r>
          </a:p>
          <a:p>
            <a:pPr algn="ctr">
              <a:buFont typeface="Wingdings" panose="05000000000000000000" pitchFamily="2" charset="2"/>
              <a:buNone/>
            </a:pPr>
            <a:r>
              <a:rPr lang="en-GB" altLang="en-US" sz="1800" b="1" i="1" dirty="0" smtClean="0">
                <a:latin typeface="Calibri Light" panose="020F0302020204030204" pitchFamily="34" charset="0"/>
                <a:cs typeface="Calibri Light" panose="020F0302020204030204" pitchFamily="34" charset="0"/>
              </a:rPr>
              <a:t>and none of your belongings</a:t>
            </a:r>
          </a:p>
        </p:txBody>
      </p:sp>
    </p:spTree>
    <p:extLst>
      <p:ext uri="{BB962C8B-B14F-4D97-AF65-F5344CB8AC3E}">
        <p14:creationId xmlns:p14="http://schemas.microsoft.com/office/powerpoint/2010/main" val="2248627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show the whole thing before moving on to the filter on next slide</a:t>
            </a:r>
          </a:p>
          <a:p>
            <a:endParaRPr lang="en-GB"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3</a:t>
            </a:fld>
            <a:endParaRPr lang="en-US" dirty="0"/>
          </a:p>
        </p:txBody>
      </p:sp>
    </p:spTree>
    <p:extLst>
      <p:ext uri="{BB962C8B-B14F-4D97-AF65-F5344CB8AC3E}">
        <p14:creationId xmlns:p14="http://schemas.microsoft.com/office/powerpoint/2010/main" val="3647369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4</a:t>
            </a:fld>
            <a:endParaRPr lang="en-US" dirty="0"/>
          </a:p>
        </p:txBody>
      </p:sp>
    </p:spTree>
    <p:extLst>
      <p:ext uri="{BB962C8B-B14F-4D97-AF65-F5344CB8AC3E}">
        <p14:creationId xmlns:p14="http://schemas.microsoft.com/office/powerpoint/2010/main" val="3218911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Shows the countries we have sent boxes to. I usually</a:t>
            </a:r>
            <a:r>
              <a:rPr lang="en-GB" b="0" baseline="0" dirty="0" smtClean="0"/>
              <a:t> mention the patterns. Fault lines in Caribbean and S America, hurricanes in Caribbean. Flooding in African mostly. Pacific rim of fire – earthquakes, monsoon and typhoons.</a:t>
            </a:r>
            <a:r>
              <a:rPr lang="en-GB" b="0" dirty="0" smtClean="0"/>
              <a:t> </a:t>
            </a:r>
            <a:endParaRPr lang="en-GB" b="0"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5</a:t>
            </a:fld>
            <a:endParaRPr lang="en-US" dirty="0"/>
          </a:p>
        </p:txBody>
      </p:sp>
    </p:spTree>
    <p:extLst>
      <p:ext uri="{BB962C8B-B14F-4D97-AF65-F5344CB8AC3E}">
        <p14:creationId xmlns:p14="http://schemas.microsoft.com/office/powerpoint/2010/main" val="1449768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I then move on to the depot. Talk</a:t>
            </a:r>
            <a:r>
              <a:rPr lang="en-GB" b="0" baseline="0" dirty="0" smtClean="0"/>
              <a:t> about packing, who helps us and the support from Parker Transport. I have recently been explaining an improved process to keep people safe  and distanced</a:t>
            </a:r>
            <a:endParaRPr lang="en-GB" b="0"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6</a:t>
            </a:fld>
            <a:endParaRPr lang="en-US" dirty="0"/>
          </a:p>
        </p:txBody>
      </p:sp>
    </p:spTree>
    <p:extLst>
      <p:ext uri="{BB962C8B-B14F-4D97-AF65-F5344CB8AC3E}">
        <p14:creationId xmlns:p14="http://schemas.microsoft.com/office/powerpoint/2010/main" val="88441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DHL collect the boxes from our depot</a:t>
            </a:r>
            <a:endParaRPr lang="en-GB" b="1"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7</a:t>
            </a:fld>
            <a:endParaRPr lang="en-US" dirty="0"/>
          </a:p>
        </p:txBody>
      </p:sp>
    </p:spTree>
    <p:extLst>
      <p:ext uri="{BB962C8B-B14F-4D97-AF65-F5344CB8AC3E}">
        <p14:creationId xmlns:p14="http://schemas.microsoft.com/office/powerpoint/2010/main" val="1776429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like</a:t>
            </a:r>
            <a:r>
              <a:rPr lang="en-GB" baseline="0" dirty="0" smtClean="0"/>
              <a:t> to speak bout the end delivery and this slide and the next 2 show different ways – making logistics critical and so varied</a:t>
            </a:r>
            <a:endParaRPr lang="en-GB"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8</a:t>
            </a:fld>
            <a:endParaRPr lang="en-US" dirty="0"/>
          </a:p>
        </p:txBody>
      </p:sp>
    </p:spTree>
    <p:extLst>
      <p:ext uri="{BB962C8B-B14F-4D97-AF65-F5344CB8AC3E}">
        <p14:creationId xmlns:p14="http://schemas.microsoft.com/office/powerpoint/2010/main" val="816004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smtClean="0">
                <a:latin typeface="Arial" panose="020B0604020202020204" pitchFamily="34" charset="0"/>
              </a:rPr>
              <a:t>Kerala</a:t>
            </a:r>
            <a:r>
              <a:rPr lang="en-GB" altLang="en-US" b="1" baseline="0" dirty="0" smtClean="0">
                <a:latin typeface="Arial" panose="020B0604020202020204" pitchFamily="34" charset="0"/>
              </a:rPr>
              <a:t> 2018</a:t>
            </a:r>
            <a:endParaRPr lang="en-GB" altLang="en-US" b="1" dirty="0" smtClean="0">
              <a:latin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800080"/>
                </a:solidFill>
                <a:latin typeface="Arial" panose="020B0604020202020204" pitchFamily="34" charset="0"/>
              </a:defRPr>
            </a:lvl1pPr>
            <a:lvl2pPr marL="742950" indent="-285750">
              <a:defRPr sz="2800">
                <a:solidFill>
                  <a:srgbClr val="800080"/>
                </a:solidFill>
                <a:latin typeface="Arial" panose="020B0604020202020204" pitchFamily="34" charset="0"/>
              </a:defRPr>
            </a:lvl2pPr>
            <a:lvl3pPr marL="1143000" indent="-228600">
              <a:defRPr sz="2800">
                <a:solidFill>
                  <a:srgbClr val="800080"/>
                </a:solidFill>
                <a:latin typeface="Arial" panose="020B0604020202020204" pitchFamily="34" charset="0"/>
              </a:defRPr>
            </a:lvl3pPr>
            <a:lvl4pPr marL="1600200" indent="-228600">
              <a:defRPr sz="2800">
                <a:solidFill>
                  <a:srgbClr val="800080"/>
                </a:solidFill>
                <a:latin typeface="Arial" panose="020B0604020202020204" pitchFamily="34" charset="0"/>
              </a:defRPr>
            </a:lvl4pPr>
            <a:lvl5pPr marL="2057400" indent="-228600">
              <a:defRPr sz="2800">
                <a:solidFill>
                  <a:srgbClr val="800080"/>
                </a:solidFill>
                <a:latin typeface="Arial" panose="020B0604020202020204" pitchFamily="34" charset="0"/>
              </a:defRPr>
            </a:lvl5pPr>
            <a:lvl6pPr marL="2514600" indent="-228600" eaLnBrk="0" fontAlgn="base" hangingPunct="0">
              <a:spcBef>
                <a:spcPct val="0"/>
              </a:spcBef>
              <a:spcAft>
                <a:spcPct val="0"/>
              </a:spcAft>
              <a:defRPr sz="2800">
                <a:solidFill>
                  <a:srgbClr val="800080"/>
                </a:solidFill>
                <a:latin typeface="Arial" panose="020B0604020202020204" pitchFamily="34" charset="0"/>
              </a:defRPr>
            </a:lvl6pPr>
            <a:lvl7pPr marL="2971800" indent="-228600" eaLnBrk="0" fontAlgn="base" hangingPunct="0">
              <a:spcBef>
                <a:spcPct val="0"/>
              </a:spcBef>
              <a:spcAft>
                <a:spcPct val="0"/>
              </a:spcAft>
              <a:defRPr sz="2800">
                <a:solidFill>
                  <a:srgbClr val="800080"/>
                </a:solidFill>
                <a:latin typeface="Arial" panose="020B0604020202020204" pitchFamily="34" charset="0"/>
              </a:defRPr>
            </a:lvl7pPr>
            <a:lvl8pPr marL="3429000" indent="-228600" eaLnBrk="0" fontAlgn="base" hangingPunct="0">
              <a:spcBef>
                <a:spcPct val="0"/>
              </a:spcBef>
              <a:spcAft>
                <a:spcPct val="0"/>
              </a:spcAft>
              <a:defRPr sz="2800">
                <a:solidFill>
                  <a:srgbClr val="800080"/>
                </a:solidFill>
                <a:latin typeface="Arial" panose="020B0604020202020204" pitchFamily="34" charset="0"/>
              </a:defRPr>
            </a:lvl8pPr>
            <a:lvl9pPr marL="3886200" indent="-228600" eaLnBrk="0" fontAlgn="base" hangingPunct="0">
              <a:spcBef>
                <a:spcPct val="0"/>
              </a:spcBef>
              <a:spcAft>
                <a:spcPct val="0"/>
              </a:spcAft>
              <a:defRPr sz="2800">
                <a:solidFill>
                  <a:srgbClr val="800080"/>
                </a:solidFill>
                <a:latin typeface="Arial" panose="020B0604020202020204" pitchFamily="34" charset="0"/>
              </a:defRPr>
            </a:lvl9pPr>
          </a:lstStyle>
          <a:p>
            <a:fld id="{376C2209-CDA1-4235-8818-4187D78402C2}" type="slidenum">
              <a:rPr lang="en-GB" altLang="en-US" sz="1200" smtClean="0">
                <a:solidFill>
                  <a:schemeClr val="tx1"/>
                </a:solidFill>
              </a:rPr>
              <a:pPr/>
              <a:t>11</a:t>
            </a:fld>
            <a:endParaRPr lang="en-GB" altLang="en-US" sz="1200" dirty="0" smtClean="0">
              <a:solidFill>
                <a:schemeClr val="tx1"/>
              </a:solidFill>
            </a:endParaRPr>
          </a:p>
        </p:txBody>
      </p:sp>
    </p:spTree>
    <p:extLst>
      <p:ext uri="{BB962C8B-B14F-4D97-AF65-F5344CB8AC3E}">
        <p14:creationId xmlns:p14="http://schemas.microsoft.com/office/powerpoint/2010/main" val="1138136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A1D1231-01C7-40F1-9AC4-BC80220B0377}" type="datetimeFigureOut">
              <a:rPr lang="en-GB" smtClean="0"/>
              <a:t>22/05/2022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88B245D-CB84-42CF-A4E8-EEAAD3CD5D98}" type="slidenum">
              <a:rPr lang="en-GB" smtClean="0"/>
              <a:t>‹#›</a:t>
            </a:fld>
            <a:endParaRPr lang="en-GB" dirty="0"/>
          </a:p>
        </p:txBody>
      </p:sp>
    </p:spTree>
    <p:extLst>
      <p:ext uri="{BB962C8B-B14F-4D97-AF65-F5344CB8AC3E}">
        <p14:creationId xmlns:p14="http://schemas.microsoft.com/office/powerpoint/2010/main" val="398361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1D1231-01C7-40F1-9AC4-BC80220B0377}" type="datetimeFigureOut">
              <a:rPr lang="en-GB" smtClean="0"/>
              <a:t>22/05/2022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88B245D-CB84-42CF-A4E8-EEAAD3CD5D98}" type="slidenum">
              <a:rPr lang="en-GB" smtClean="0"/>
              <a:t>‹#›</a:t>
            </a:fld>
            <a:endParaRPr lang="en-GB" dirty="0"/>
          </a:p>
        </p:txBody>
      </p:sp>
    </p:spTree>
    <p:extLst>
      <p:ext uri="{BB962C8B-B14F-4D97-AF65-F5344CB8AC3E}">
        <p14:creationId xmlns:p14="http://schemas.microsoft.com/office/powerpoint/2010/main" val="3923939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1D1231-01C7-40F1-9AC4-BC80220B0377}" type="datetimeFigureOut">
              <a:rPr lang="en-GB" smtClean="0"/>
              <a:t>22/05/2022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88B245D-CB84-42CF-A4E8-EEAAD3CD5D98}" type="slidenum">
              <a:rPr lang="en-GB" smtClean="0"/>
              <a:t>‹#›</a:t>
            </a:fld>
            <a:endParaRPr lang="en-GB" dirty="0"/>
          </a:p>
        </p:txBody>
      </p:sp>
    </p:spTree>
    <p:extLst>
      <p:ext uri="{BB962C8B-B14F-4D97-AF65-F5344CB8AC3E}">
        <p14:creationId xmlns:p14="http://schemas.microsoft.com/office/powerpoint/2010/main" val="3634015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0"/>
            <a:ext cx="4344117" cy="6858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6403" y="3143881"/>
            <a:ext cx="4007597" cy="3798096"/>
          </a:xfrm>
          <a:prstGeom prst="rect">
            <a:avLst/>
          </a:prstGeom>
        </p:spPr>
      </p:pic>
      <p:sp>
        <p:nvSpPr>
          <p:cNvPr id="9" name="Rectangle 8"/>
          <p:cNvSpPr/>
          <p:nvPr/>
        </p:nvSpPr>
        <p:spPr>
          <a:xfrm>
            <a:off x="1364502" y="0"/>
            <a:ext cx="4152061" cy="6941977"/>
          </a:xfrm>
          <a:prstGeom prst="rect">
            <a:avLst/>
          </a:prstGeom>
          <a:gradFill>
            <a:gsLst>
              <a:gs pos="45000">
                <a:srgbClr val="2A4889"/>
              </a:gs>
              <a:gs pos="74000">
                <a:srgbClr val="243165"/>
              </a:gs>
              <a:gs pos="1000">
                <a:srgbClr val="C00000"/>
              </a:gs>
              <a:gs pos="100000">
                <a:srgbClr val="29356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ctrTitle"/>
          </p:nvPr>
        </p:nvSpPr>
        <p:spPr>
          <a:xfrm>
            <a:off x="1387980" y="756281"/>
            <a:ext cx="3748423" cy="2387600"/>
          </a:xfrm>
        </p:spPr>
        <p:txBody>
          <a:bodyPr anchor="b">
            <a:normAutofit/>
          </a:bodyPr>
          <a:lstStyle>
            <a:lvl1pPr algn="l">
              <a:lnSpc>
                <a:spcPct val="90000"/>
              </a:lnSpc>
              <a:defRPr sz="3600">
                <a:solidFill>
                  <a:schemeClr val="bg1"/>
                </a:solidFill>
              </a:defRPr>
            </a:lvl1pPr>
          </a:lstStyle>
          <a:p>
            <a:endParaRPr dirty="0"/>
          </a:p>
        </p:txBody>
      </p:sp>
      <p:sp>
        <p:nvSpPr>
          <p:cNvPr id="3" name="Subtitle 2"/>
          <p:cNvSpPr>
            <a:spLocks noGrp="1"/>
          </p:cNvSpPr>
          <p:nvPr>
            <p:ph type="subTitle" idx="1"/>
          </p:nvPr>
        </p:nvSpPr>
        <p:spPr>
          <a:xfrm>
            <a:off x="1501663" y="3746149"/>
            <a:ext cx="3634740" cy="448056"/>
          </a:xfrm>
        </p:spPr>
        <p:txBody>
          <a:bodyPr>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dirty="0"/>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16563" y="0"/>
            <a:ext cx="3650915" cy="3629608"/>
          </a:xfrm>
          <a:prstGeom prst="rect">
            <a:avLst/>
          </a:prstGeom>
        </p:spPr>
      </p:pic>
    </p:spTree>
    <p:extLst>
      <p:ext uri="{BB962C8B-B14F-4D97-AF65-F5344CB8AC3E}">
        <p14:creationId xmlns:p14="http://schemas.microsoft.com/office/powerpoint/2010/main" val="241592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C9B81F-C347-4BEF-BFDF-29C42F48304A}" type="datetimeFigureOut">
              <a:rPr lang="en-US" smtClean="0"/>
              <a:pPr/>
              <a:t>5/22/2022</a:t>
            </a:fld>
            <a:endParaRPr lang="en-US" dirty="0"/>
          </a:p>
        </p:txBody>
      </p:sp>
      <p:sp>
        <p:nvSpPr>
          <p:cNvPr id="5" name="Footer Placeholder 4"/>
          <p:cNvSpPr>
            <a:spLocks noGrp="1"/>
          </p:cNvSpPr>
          <p:nvPr>
            <p:ph type="ftr" sz="quarter" idx="11"/>
          </p:nvPr>
        </p:nvSpPr>
        <p:spPr>
          <a:solidFill>
            <a:schemeClr val="accent1"/>
          </a:solidFill>
        </p:spPr>
        <p:txBody>
          <a:bodyPr/>
          <a:lstStyle/>
          <a:p>
            <a:endParaRPr kumimoji="0" lang="en-US" dirty="0"/>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dirty="0"/>
          </a:p>
        </p:txBody>
      </p:sp>
      <p:sp>
        <p:nvSpPr>
          <p:cNvPr id="7" name="TextBox 6"/>
          <p:cNvSpPr txBox="1"/>
          <p:nvPr userDrawn="1"/>
        </p:nvSpPr>
        <p:spPr>
          <a:xfrm>
            <a:off x="0" y="6356351"/>
            <a:ext cx="9144000" cy="544513"/>
          </a:xfrm>
          <a:prstGeom prst="rect">
            <a:avLst/>
          </a:prstGeom>
          <a:solidFill>
            <a:schemeClr val="tx2"/>
          </a:solidFill>
        </p:spPr>
        <p:txBody>
          <a:bodyPr wrap="square" rtlCol="0">
            <a:spAutoFit/>
          </a:bodyPr>
          <a:lstStyle/>
          <a:p>
            <a:endParaRPr lang="en-GB" dirty="0"/>
          </a:p>
        </p:txBody>
      </p:sp>
    </p:spTree>
    <p:extLst>
      <p:ext uri="{BB962C8B-B14F-4D97-AF65-F5344CB8AC3E}">
        <p14:creationId xmlns:p14="http://schemas.microsoft.com/office/powerpoint/2010/main" val="3128845712"/>
      </p:ext>
    </p:extLst>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DFADB5D-B7A0-47E3-AD2D-B1A6F8614213}" type="datetime1">
              <a:rPr lang="en-US" smtClean="0"/>
              <a:pPr/>
              <a:t>5/22/2022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17890630"/>
      </p:ext>
    </p:extLst>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4606EA6-EFEA-4C30-9264-4F9291A5780D}" type="datetime1">
              <a:rPr lang="en-US" smtClean="0"/>
              <a:pPr/>
              <a:t>5/22/2022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dirty="0"/>
          </a:p>
        </p:txBody>
      </p:sp>
    </p:spTree>
    <p:extLst>
      <p:ext uri="{BB962C8B-B14F-4D97-AF65-F5344CB8AC3E}">
        <p14:creationId xmlns:p14="http://schemas.microsoft.com/office/powerpoint/2010/main" val="2967859534"/>
      </p:ext>
    </p:extLst>
  </p:cSld>
  <p:clrMapOvr>
    <a:masterClrMapping/>
  </p:clrMapOvr>
  <p:transition spd="slow">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5/22/2022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F7CB7D-F184-43C7-B6FD-03D728E1BBFF}"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1580487491"/>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1D1231-01C7-40F1-9AC4-BC80220B0377}" type="datetimeFigureOut">
              <a:rPr lang="en-GB" smtClean="0"/>
              <a:t>22/05/2022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88B245D-CB84-42CF-A4E8-EEAAD3CD5D98}" type="slidenum">
              <a:rPr lang="en-GB" smtClean="0"/>
              <a:t>‹#›</a:t>
            </a:fld>
            <a:endParaRPr lang="en-GB" dirty="0"/>
          </a:p>
        </p:txBody>
      </p:sp>
    </p:spTree>
    <p:extLst>
      <p:ext uri="{BB962C8B-B14F-4D97-AF65-F5344CB8AC3E}">
        <p14:creationId xmlns:p14="http://schemas.microsoft.com/office/powerpoint/2010/main" val="105837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A1D1231-01C7-40F1-9AC4-BC80220B0377}" type="datetimeFigureOut">
              <a:rPr lang="en-GB" smtClean="0"/>
              <a:t>22/05/2022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88B245D-CB84-42CF-A4E8-EEAAD3CD5D98}" type="slidenum">
              <a:rPr lang="en-GB" smtClean="0"/>
              <a:t>‹#›</a:t>
            </a:fld>
            <a:endParaRPr lang="en-GB" dirty="0"/>
          </a:p>
        </p:txBody>
      </p:sp>
    </p:spTree>
    <p:extLst>
      <p:ext uri="{BB962C8B-B14F-4D97-AF65-F5344CB8AC3E}">
        <p14:creationId xmlns:p14="http://schemas.microsoft.com/office/powerpoint/2010/main" val="64138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A1D1231-01C7-40F1-9AC4-BC80220B0377}" type="datetimeFigureOut">
              <a:rPr lang="en-GB" smtClean="0"/>
              <a:t>22/05/2022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88B245D-CB84-42CF-A4E8-EEAAD3CD5D98}" type="slidenum">
              <a:rPr lang="en-GB" smtClean="0"/>
              <a:t>‹#›</a:t>
            </a:fld>
            <a:endParaRPr lang="en-GB" dirty="0"/>
          </a:p>
        </p:txBody>
      </p:sp>
    </p:spTree>
    <p:extLst>
      <p:ext uri="{BB962C8B-B14F-4D97-AF65-F5344CB8AC3E}">
        <p14:creationId xmlns:p14="http://schemas.microsoft.com/office/powerpoint/2010/main" val="310881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A1D1231-01C7-40F1-9AC4-BC80220B0377}" type="datetimeFigureOut">
              <a:rPr lang="en-GB" smtClean="0"/>
              <a:t>22/05/2022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88B245D-CB84-42CF-A4E8-EEAAD3CD5D98}" type="slidenum">
              <a:rPr lang="en-GB" smtClean="0"/>
              <a:t>‹#›</a:t>
            </a:fld>
            <a:endParaRPr lang="en-GB" dirty="0"/>
          </a:p>
        </p:txBody>
      </p:sp>
    </p:spTree>
    <p:extLst>
      <p:ext uri="{BB962C8B-B14F-4D97-AF65-F5344CB8AC3E}">
        <p14:creationId xmlns:p14="http://schemas.microsoft.com/office/powerpoint/2010/main" val="2881389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A1D1231-01C7-40F1-9AC4-BC80220B0377}" type="datetimeFigureOut">
              <a:rPr lang="en-GB" smtClean="0"/>
              <a:t>22/05/2022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88B245D-CB84-42CF-A4E8-EEAAD3CD5D98}" type="slidenum">
              <a:rPr lang="en-GB" smtClean="0"/>
              <a:t>‹#›</a:t>
            </a:fld>
            <a:endParaRPr lang="en-GB" dirty="0"/>
          </a:p>
        </p:txBody>
      </p:sp>
    </p:spTree>
    <p:extLst>
      <p:ext uri="{BB962C8B-B14F-4D97-AF65-F5344CB8AC3E}">
        <p14:creationId xmlns:p14="http://schemas.microsoft.com/office/powerpoint/2010/main" val="910928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1D1231-01C7-40F1-9AC4-BC80220B0377}" type="datetimeFigureOut">
              <a:rPr lang="en-GB" smtClean="0"/>
              <a:t>22/05/2022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88B245D-CB84-42CF-A4E8-EEAAD3CD5D98}" type="slidenum">
              <a:rPr lang="en-GB" smtClean="0"/>
              <a:t>‹#›</a:t>
            </a:fld>
            <a:endParaRPr lang="en-GB" dirty="0"/>
          </a:p>
        </p:txBody>
      </p:sp>
    </p:spTree>
    <p:extLst>
      <p:ext uri="{BB962C8B-B14F-4D97-AF65-F5344CB8AC3E}">
        <p14:creationId xmlns:p14="http://schemas.microsoft.com/office/powerpoint/2010/main" val="1802792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1D1231-01C7-40F1-9AC4-BC80220B0377}" type="datetimeFigureOut">
              <a:rPr lang="en-GB" smtClean="0"/>
              <a:t>22/05/2022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88B245D-CB84-42CF-A4E8-EEAAD3CD5D98}" type="slidenum">
              <a:rPr lang="en-GB" smtClean="0"/>
              <a:t>‹#›</a:t>
            </a:fld>
            <a:endParaRPr lang="en-GB" dirty="0"/>
          </a:p>
        </p:txBody>
      </p:sp>
    </p:spTree>
    <p:extLst>
      <p:ext uri="{BB962C8B-B14F-4D97-AF65-F5344CB8AC3E}">
        <p14:creationId xmlns:p14="http://schemas.microsoft.com/office/powerpoint/2010/main" val="3366088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1D1231-01C7-40F1-9AC4-BC80220B0377}" type="datetimeFigureOut">
              <a:rPr lang="en-GB" smtClean="0"/>
              <a:t>22/05/2022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88B245D-CB84-42CF-A4E8-EEAAD3CD5D98}" type="slidenum">
              <a:rPr lang="en-GB" smtClean="0"/>
              <a:t>‹#›</a:t>
            </a:fld>
            <a:endParaRPr lang="en-GB" dirty="0"/>
          </a:p>
        </p:txBody>
      </p:sp>
    </p:spTree>
    <p:extLst>
      <p:ext uri="{BB962C8B-B14F-4D97-AF65-F5344CB8AC3E}">
        <p14:creationId xmlns:p14="http://schemas.microsoft.com/office/powerpoint/2010/main" val="212514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D1231-01C7-40F1-9AC4-BC80220B0377}" type="datetimeFigureOut">
              <a:rPr lang="en-GB" smtClean="0"/>
              <a:t>22/05/2022</a:t>
            </a:fld>
            <a:endParaRPr lang="en-GB"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B245D-CB84-42CF-A4E8-EEAAD3CD5D98}" type="slidenum">
              <a:rPr lang="en-GB" smtClean="0"/>
              <a:t>‹#›</a:t>
            </a:fld>
            <a:endParaRPr lang="en-GB" dirty="0"/>
          </a:p>
        </p:txBody>
      </p:sp>
    </p:spTree>
    <p:extLst>
      <p:ext uri="{BB962C8B-B14F-4D97-AF65-F5344CB8AC3E}">
        <p14:creationId xmlns:p14="http://schemas.microsoft.com/office/powerpoint/2010/main" val="295468469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124712"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1" name="Rectangle 10"/>
          <p:cNvSpPr/>
          <p:nvPr/>
        </p:nvSpPr>
        <p:spPr>
          <a:xfrm>
            <a:off x="1207008" y="6629400"/>
            <a:ext cx="7936992"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schemeClr val="accent1">
                  <a:lumMod val="75000"/>
                </a:schemeClr>
              </a:solidFill>
            </a:endParaRPr>
          </a:p>
        </p:txBody>
      </p:sp>
      <p:sp>
        <p:nvSpPr>
          <p:cNvPr id="2" name="Title Placeholder 1"/>
          <p:cNvSpPr>
            <a:spLocks noGrp="1"/>
          </p:cNvSpPr>
          <p:nvPr>
            <p:ph type="title"/>
          </p:nvPr>
        </p:nvSpPr>
        <p:spPr>
          <a:xfrm>
            <a:off x="1057520" y="276087"/>
            <a:ext cx="7028962" cy="1183566"/>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057520" y="1566001"/>
            <a:ext cx="7028961" cy="4620682"/>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6" name="Slide Number Placeholder 5"/>
          <p:cNvSpPr>
            <a:spLocks noGrp="1"/>
          </p:cNvSpPr>
          <p:nvPr>
            <p:ph type="sldNum" sz="quarter" idx="4"/>
          </p:nvPr>
        </p:nvSpPr>
        <p:spPr>
          <a:xfrm>
            <a:off x="0" y="6629400"/>
            <a:ext cx="307802"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340052" y="6629400"/>
            <a:ext cx="750497" cy="228600"/>
          </a:xfrm>
          <a:prstGeom prst="rect">
            <a:avLst/>
          </a:prstGeom>
        </p:spPr>
        <p:txBody>
          <a:bodyPr vert="horz" lIns="91440" tIns="45720" rIns="91440" bIns="45720" rtlCol="0" anchor="ctr"/>
          <a:lstStyle>
            <a:lvl1pPr algn="r">
              <a:defRPr sz="825">
                <a:solidFill>
                  <a:schemeClr val="accent1">
                    <a:lumMod val="50000"/>
                  </a:schemeClr>
                </a:solidFill>
              </a:defRPr>
            </a:lvl1pPr>
          </a:lstStyle>
          <a:p>
            <a:fld id="{1E56E745-E731-42F7-BC46-83DD513FC98F}" type="datetime1">
              <a:rPr lang="en-US" smtClean="0"/>
              <a:pPr/>
              <a:t>5/22/2022</a:t>
            </a:fld>
            <a:endParaRPr lang="en-US" dirty="0"/>
          </a:p>
        </p:txBody>
      </p:sp>
      <p:sp>
        <p:nvSpPr>
          <p:cNvPr id="5" name="Footer Placeholder 4"/>
          <p:cNvSpPr>
            <a:spLocks noGrp="1"/>
          </p:cNvSpPr>
          <p:nvPr>
            <p:ph type="ftr" sz="quarter" idx="3"/>
          </p:nvPr>
        </p:nvSpPr>
        <p:spPr>
          <a:xfrm>
            <a:off x="1228288" y="6629400"/>
            <a:ext cx="6858194" cy="228600"/>
          </a:xfrm>
          <a:prstGeom prst="rect">
            <a:avLst/>
          </a:prstGeom>
        </p:spPr>
        <p:txBody>
          <a:bodyPr vert="horz" lIns="91440" tIns="45720" rIns="91440" bIns="45720" rtlCol="0" anchor="ctr"/>
          <a:lstStyle>
            <a:lvl1pPr algn="l">
              <a:defRPr sz="825">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53509306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spcBef>
          <a:spcPct val="0"/>
        </a:spcBef>
        <a:buNone/>
        <a:defRPr sz="2550" kern="1200">
          <a:solidFill>
            <a:schemeClr val="accent1">
              <a:lumMod val="75000"/>
            </a:schemeClr>
          </a:solidFill>
          <a:latin typeface="+mj-lt"/>
          <a:ea typeface="+mj-ea"/>
          <a:cs typeface="+mj-cs"/>
        </a:defRPr>
      </a:lvl1pPr>
    </p:titleStyle>
    <p:body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jpe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30.emf"/><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87981" y="3484915"/>
            <a:ext cx="4077326" cy="336042"/>
          </a:xfrm>
        </p:spPr>
        <p:txBody>
          <a:bodyPr>
            <a:noAutofit/>
          </a:bodyPr>
          <a:lstStyle/>
          <a:p>
            <a:pPr algn="ctr"/>
            <a:r>
              <a:rPr lang="en-US" sz="2100" dirty="0"/>
              <a:t>Saving Lives through Clean Water</a:t>
            </a:r>
          </a:p>
        </p:txBody>
      </p:sp>
      <p:pic>
        <p:nvPicPr>
          <p:cNvPr id="5" name="Recorded Sound">
            <a:hlinkClick r:id="" action="ppaction://media"/>
          </p:cNvPr>
          <p:cNvPicPr>
            <a:picLocks noChangeAspect="1"/>
          </p:cNvPicPr>
          <p:nvPr>
            <a:audioFile r:link="rId1"/>
            <p:extLst>
              <p:ext uri="{DAA4B4D4-6D71-4841-9C94-3DE7FCFB9230}">
                <p14:media xmlns:p14="http://schemas.microsoft.com/office/powerpoint/2010/main" r:embed="rId2">
                  <p14:trim st="1856"/>
                </p14:media>
              </p:ext>
            </p:extLst>
          </p:nvPr>
        </p:nvPicPr>
        <p:blipFill>
          <a:blip r:embed="rId5"/>
          <a:stretch>
            <a:fillRect/>
          </a:stretch>
        </p:blipFill>
        <p:spPr>
          <a:xfrm>
            <a:off x="-414338" y="1752600"/>
            <a:ext cx="414338" cy="41433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9507" y="4556614"/>
            <a:ext cx="2560426" cy="105617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3353" y="1613408"/>
            <a:ext cx="2586579" cy="1284042"/>
          </a:xfrm>
          <a:prstGeom prst="rect">
            <a:avLst/>
          </a:prstGeom>
        </p:spPr>
      </p:pic>
    </p:spTree>
    <p:extLst>
      <p:ext uri="{BB962C8B-B14F-4D97-AF65-F5344CB8AC3E}">
        <p14:creationId xmlns:p14="http://schemas.microsoft.com/office/powerpoint/2010/main" val="24989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stretch>
            <a:fillRect/>
          </a:stretch>
        </p:blipFill>
        <p:spPr>
          <a:xfrm>
            <a:off x="2195736" y="-99392"/>
            <a:ext cx="4824535" cy="6421959"/>
          </a:xfrm>
          <a:prstGeom prst="rect">
            <a:avLst/>
          </a:prstGeom>
        </p:spPr>
      </p:pic>
    </p:spTree>
    <p:extLst>
      <p:ext uri="{BB962C8B-B14F-4D97-AF65-F5344CB8AC3E}">
        <p14:creationId xmlns:p14="http://schemas.microsoft.com/office/powerpoint/2010/main" val="264642362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GB" sz="5400" dirty="0" smtClean="0">
                <a:solidFill>
                  <a:schemeClr val="bg1"/>
                </a:solidFill>
              </a:rPr>
              <a:t>NEPAL EARTHQUAKE</a:t>
            </a:r>
            <a:endParaRPr lang="en-GB" sz="5400" dirty="0">
              <a:solidFill>
                <a:schemeClr val="bg1"/>
              </a:solidFill>
            </a:endParaRPr>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a:xfrm>
            <a:off x="1493838" y="5656263"/>
            <a:ext cx="5957887" cy="862012"/>
          </a:xfrm>
        </p:spPr>
        <p:txBody>
          <a:bodyPr/>
          <a:lstStyle/>
          <a:p>
            <a:pPr marL="0" indent="0" algn="ctr">
              <a:buFont typeface="Wingdings" panose="05000000000000000000" pitchFamily="2" charset="2"/>
              <a:buNone/>
              <a:defRPr/>
            </a:pPr>
            <a:endParaRPr lang="en-GB" sz="2000" dirty="0" smtClean="0">
              <a:latin typeface="+mj-lt"/>
            </a:endParaRPr>
          </a:p>
        </p:txBody>
      </p:sp>
      <p:pic>
        <p:nvPicPr>
          <p:cNvPr id="5" name="Picture 4"/>
          <p:cNvPicPr>
            <a:picLocks noChangeAspect="1"/>
          </p:cNvPicPr>
          <p:nvPr/>
        </p:nvPicPr>
        <p:blipFill>
          <a:blip r:embed="rId3"/>
          <a:stretch>
            <a:fillRect/>
          </a:stretch>
        </p:blipFill>
        <p:spPr>
          <a:xfrm>
            <a:off x="-211445" y="0"/>
            <a:ext cx="9452589"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087"/>
            <a:ext cx="9144000" cy="1183566"/>
          </a:xfrm>
        </p:spPr>
        <p:txBody>
          <a:bodyPr>
            <a:noAutofit/>
          </a:bodyPr>
          <a:lstStyle/>
          <a:p>
            <a:pPr algn="ctr">
              <a:defRPr/>
            </a:pPr>
            <a:r>
              <a:rPr lang="en-GB" sz="6000" b="1" dirty="0" smtClean="0">
                <a:solidFill>
                  <a:srgbClr val="183EFC"/>
                </a:solidFill>
                <a:latin typeface="Calibri Light" panose="020F0302020204030204" pitchFamily="34" charset="0"/>
                <a:cs typeface="Calibri Light" panose="020F0302020204030204" pitchFamily="34" charset="0"/>
              </a:rPr>
              <a:t>NEPAL EARTHQUAKE 500 </a:t>
            </a:r>
            <a:endParaRPr lang="en-GB" sz="6000" b="1" dirty="0">
              <a:solidFill>
                <a:srgbClr val="183EFC"/>
              </a:solidFill>
              <a:latin typeface="Calibri Light" panose="020F0302020204030204" pitchFamily="34" charset="0"/>
              <a:cs typeface="Calibri Light" panose="020F0302020204030204" pitchFamily="34" charset="0"/>
            </a:endParaRPr>
          </a:p>
        </p:txBody>
      </p:sp>
      <p:sp>
        <p:nvSpPr>
          <p:cNvPr id="4" name="Content Placeholder 3"/>
          <p:cNvSpPr>
            <a:spLocks noGrp="1"/>
          </p:cNvSpPr>
          <p:nvPr>
            <p:ph sz="half" idx="2"/>
          </p:nvPr>
        </p:nvSpPr>
        <p:spPr>
          <a:xfrm>
            <a:off x="628650" y="5085184"/>
            <a:ext cx="7777162" cy="1631950"/>
          </a:xfrm>
        </p:spPr>
        <p:txBody>
          <a:bodyPr>
            <a:normAutofit/>
          </a:bodyPr>
          <a:lstStyle/>
          <a:p>
            <a:pPr marL="0" indent="0">
              <a:buNone/>
              <a:defRPr/>
            </a:pPr>
            <a:r>
              <a:rPr lang="en-GB" sz="2800" dirty="0" smtClean="0">
                <a:solidFill>
                  <a:schemeClr val="bg1"/>
                </a:solidFill>
              </a:rPr>
              <a:t>300 boxes sent </a:t>
            </a:r>
          </a:p>
          <a:p>
            <a:pPr marL="0" indent="0">
              <a:buNone/>
              <a:defRPr/>
            </a:pPr>
            <a:endParaRPr lang="en-GB" sz="2800" dirty="0">
              <a:solidFill>
                <a:schemeClr val="bg1"/>
              </a:solidFill>
            </a:endParaRPr>
          </a:p>
          <a:p>
            <a:pPr marL="0" indent="0">
              <a:buNone/>
              <a:defRPr/>
            </a:pPr>
            <a:r>
              <a:rPr lang="en-GB" sz="2800" dirty="0" smtClean="0">
                <a:solidFill>
                  <a:schemeClr val="bg1"/>
                </a:solidFill>
              </a:rPr>
              <a:t>Water Projects as follow up</a:t>
            </a:r>
            <a:endParaRPr lang="en-GB" sz="2800" dirty="0">
              <a:solidFill>
                <a:schemeClr val="bg1"/>
              </a:solidFill>
            </a:endParaRPr>
          </a:p>
        </p:txBody>
      </p:sp>
      <p:pic>
        <p:nvPicPr>
          <p:cNvPr id="7" name="Content Placeholder 4" descr="https://photos-5.dropbox.com/t/2/AAAAxPA0CFv0f6YwOjbjTYWEbn9FXlr5iy5Gbh8QIbXaaA/12/47022950/jpeg/32x32/1/1436832000/0/2/136.jpg/COaGthYgASACIAMgBCAFIAYgBygBKAIoBw/MXUbwmPD04Vq1OqH-UH5XT8V6mRattQn2ttP1cC30Pw?size=1280x960&amp;size_mode=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28650" y="1413169"/>
            <a:ext cx="8263829" cy="4608119"/>
          </a:xfrm>
          <a:prstGeom prst="rect">
            <a:avLst/>
          </a:prstGeom>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6000" b="1" dirty="0" smtClean="0">
                <a:solidFill>
                  <a:srgbClr val="183EFC"/>
                </a:solidFill>
                <a:latin typeface="Calibri Light" panose="020F0302020204030204" pitchFamily="34" charset="0"/>
                <a:cs typeface="Calibri Light" panose="020F0302020204030204" pitchFamily="34" charset="0"/>
              </a:rPr>
              <a:t>SYRIA – 600 BOXES </a:t>
            </a:r>
            <a:endParaRPr lang="en-GB" sz="6000" b="1" dirty="0">
              <a:solidFill>
                <a:srgbClr val="183EFC"/>
              </a:solidFill>
              <a:latin typeface="Calibri Light" panose="020F0302020204030204" pitchFamily="34" charset="0"/>
              <a:cs typeface="Calibri Light" panose="020F0302020204030204" pitchFamily="34" charset="0"/>
            </a:endParaRPr>
          </a:p>
        </p:txBody>
      </p:sp>
      <p:pic>
        <p:nvPicPr>
          <p:cNvPr id="5" name="Content Placeholder 4"/>
          <p:cNvPicPr>
            <a:picLocks noGrp="1" noChangeAspect="1"/>
          </p:cNvPicPr>
          <p:nvPr>
            <p:ph idx="1"/>
          </p:nvPr>
        </p:nvPicPr>
        <p:blipFill>
          <a:blip r:embed="rId3"/>
          <a:stretch>
            <a:fillRect/>
          </a:stretch>
        </p:blipFill>
        <p:spPr>
          <a:xfrm>
            <a:off x="630384" y="1690689"/>
            <a:ext cx="7620000" cy="4286250"/>
          </a:xfrm>
          <a:prstGeom prst="rect">
            <a:avLst/>
          </a:prstGeom>
        </p:spPr>
      </p:pic>
    </p:spTree>
    <p:extLst>
      <p:ext uri="{BB962C8B-B14F-4D97-AF65-F5344CB8AC3E}">
        <p14:creationId xmlns:p14="http://schemas.microsoft.com/office/powerpoint/2010/main" val="2168845756"/>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36712"/>
          </a:xfrm>
        </p:spPr>
        <p:txBody>
          <a:bodyPr>
            <a:normAutofit/>
          </a:bodyPr>
          <a:lstStyle/>
          <a:p>
            <a:pPr algn="ctr"/>
            <a:r>
              <a:rPr lang="en-GB" sz="4800" b="1" dirty="0" smtClean="0">
                <a:solidFill>
                  <a:schemeClr val="accent5">
                    <a:lumMod val="50000"/>
                  </a:schemeClr>
                </a:solidFill>
                <a:latin typeface="Calibri Light" panose="020F0302020204030204" pitchFamily="34" charset="0"/>
                <a:cs typeface="Calibri Light" panose="020F0302020204030204" pitchFamily="34" charset="0"/>
              </a:rPr>
              <a:t>MALAWI CYCLONE IDAI 500 BOXES</a:t>
            </a:r>
            <a:endParaRPr lang="en-GB" sz="4800" b="1" dirty="0">
              <a:solidFill>
                <a:schemeClr val="accent5">
                  <a:lumMod val="50000"/>
                </a:schemeClr>
              </a:solidFill>
              <a:latin typeface="Calibri Light" panose="020F0302020204030204" pitchFamily="34" charset="0"/>
              <a:cs typeface="Calibri Light" panose="020F0302020204030204" pitchFamily="34" charset="0"/>
            </a:endParaRPr>
          </a:p>
        </p:txBody>
      </p:sp>
      <p:pic>
        <p:nvPicPr>
          <p:cNvPr id="5" name="Content Placeholder 4"/>
          <p:cNvPicPr>
            <a:picLocks noGrp="1" noChangeAspect="1"/>
          </p:cNvPicPr>
          <p:nvPr>
            <p:ph idx="1"/>
          </p:nvPr>
        </p:nvPicPr>
        <p:blipFill>
          <a:blip r:embed="rId3"/>
          <a:stretch>
            <a:fillRect/>
          </a:stretch>
        </p:blipFill>
        <p:spPr>
          <a:xfrm>
            <a:off x="954510" y="908720"/>
            <a:ext cx="7200800" cy="5400600"/>
          </a:xfrm>
          <a:prstGeom prst="rect">
            <a:avLst/>
          </a:prstGeom>
        </p:spPr>
      </p:pic>
    </p:spTree>
    <p:extLst>
      <p:ext uri="{BB962C8B-B14F-4D97-AF65-F5344CB8AC3E}">
        <p14:creationId xmlns:p14="http://schemas.microsoft.com/office/powerpoint/2010/main" val="2807683338"/>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6777"/>
            <a:ext cx="9144000" cy="6070600"/>
          </a:xfrm>
          <a:prstGeom prst="rect">
            <a:avLst/>
          </a:prstGeom>
        </p:spPr>
      </p:pic>
      <p:sp>
        <p:nvSpPr>
          <p:cNvPr id="2" name="Title 1"/>
          <p:cNvSpPr>
            <a:spLocks noGrp="1"/>
          </p:cNvSpPr>
          <p:nvPr>
            <p:ph type="title"/>
          </p:nvPr>
        </p:nvSpPr>
        <p:spPr>
          <a:xfrm>
            <a:off x="628650" y="176540"/>
            <a:ext cx="7886700" cy="648072"/>
          </a:xfrm>
        </p:spPr>
        <p:txBody>
          <a:bodyPr>
            <a:noAutofit/>
          </a:bodyPr>
          <a:lstStyle/>
          <a:p>
            <a:pPr algn="ctr"/>
            <a:r>
              <a:rPr lang="en-GB" sz="6000" b="1" dirty="0" smtClean="0">
                <a:solidFill>
                  <a:srgbClr val="0070C0"/>
                </a:solidFill>
                <a:latin typeface="Calibri Light" panose="020F0302020204030204" pitchFamily="34" charset="0"/>
                <a:cs typeface="Calibri Light" panose="020F0302020204030204" pitchFamily="34" charset="0"/>
              </a:rPr>
              <a:t>YEMEN 500 BOXES </a:t>
            </a:r>
            <a:endParaRPr lang="en-GB" sz="6000" b="1" dirty="0">
              <a:solidFill>
                <a:srgbClr val="0070C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50117363"/>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7886700" cy="1325563"/>
          </a:xfrm>
        </p:spPr>
        <p:txBody>
          <a:bodyPr>
            <a:normAutofit/>
          </a:bodyPr>
          <a:lstStyle/>
          <a:p>
            <a:pPr algn="ctr"/>
            <a:r>
              <a:rPr lang="en-GB" sz="6000" b="1" dirty="0" smtClean="0">
                <a:solidFill>
                  <a:srgbClr val="0070C0"/>
                </a:solidFill>
                <a:latin typeface="Calibri Light" panose="020F0302020204030204" pitchFamily="34" charset="0"/>
                <a:cs typeface="Calibri Light" panose="020F0302020204030204" pitchFamily="34" charset="0"/>
              </a:rPr>
              <a:t>HAITI 2021 AND 2022</a:t>
            </a:r>
            <a:endParaRPr lang="en-GB" sz="6000" b="1" dirty="0">
              <a:solidFill>
                <a:srgbClr val="0070C0"/>
              </a:solidFill>
              <a:latin typeface="Calibri Light" panose="020F0302020204030204" pitchFamily="34" charset="0"/>
              <a:cs typeface="Calibri Light" panose="020F0302020204030204" pitchFamily="34" charset="0"/>
            </a:endParaRPr>
          </a:p>
        </p:txBody>
      </p:sp>
      <p:pic>
        <p:nvPicPr>
          <p:cNvPr id="3" name="Picture 2"/>
          <p:cNvPicPr>
            <a:picLocks noChangeAspect="1"/>
          </p:cNvPicPr>
          <p:nvPr/>
        </p:nvPicPr>
        <p:blipFill>
          <a:blip r:embed="rId3"/>
          <a:stretch>
            <a:fillRect/>
          </a:stretch>
        </p:blipFill>
        <p:spPr>
          <a:xfrm>
            <a:off x="-540568" y="1152154"/>
            <a:ext cx="9662597" cy="5705846"/>
          </a:xfrm>
          <a:prstGeom prst="rect">
            <a:avLst/>
          </a:prstGeom>
        </p:spPr>
      </p:pic>
    </p:spTree>
    <p:extLst>
      <p:ext uri="{BB962C8B-B14F-4D97-AF65-F5344CB8AC3E}">
        <p14:creationId xmlns:p14="http://schemas.microsoft.com/office/powerpoint/2010/main" val="3792189034"/>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000" b="1" dirty="0" smtClean="0">
                <a:solidFill>
                  <a:srgbClr val="0070C0"/>
                </a:solidFill>
              </a:rPr>
              <a:t>UKRAINE 2022</a:t>
            </a:r>
            <a:endParaRPr lang="en-GB" sz="6000" b="1"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2263345" y="1412776"/>
            <a:ext cx="4617310" cy="4790460"/>
          </a:xfrm>
          <a:prstGeom prst="rect">
            <a:avLst/>
          </a:prstGeom>
        </p:spPr>
      </p:pic>
    </p:spTree>
    <p:extLst>
      <p:ext uri="{BB962C8B-B14F-4D97-AF65-F5344CB8AC3E}">
        <p14:creationId xmlns:p14="http://schemas.microsoft.com/office/powerpoint/2010/main" val="1509150997"/>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GB" sz="6000" b="1" dirty="0">
              <a:solidFill>
                <a:srgbClr val="0070C0"/>
              </a:solidFill>
            </a:endParaRP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971600" y="188640"/>
            <a:ext cx="7409811" cy="7284827"/>
          </a:xfrm>
          <a:prstGeom prst="rect">
            <a:avLst/>
          </a:prstGeom>
        </p:spPr>
      </p:pic>
    </p:spTree>
    <p:extLst>
      <p:ext uri="{BB962C8B-B14F-4D97-AF65-F5344CB8AC3E}">
        <p14:creationId xmlns:p14="http://schemas.microsoft.com/office/powerpoint/2010/main" val="204767969"/>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520" y="620688"/>
            <a:ext cx="9478698" cy="5277587"/>
          </a:xfrm>
          <a:prstGeom prst="rect">
            <a:avLst/>
          </a:prstGeom>
        </p:spPr>
      </p:pic>
    </p:spTree>
    <p:extLst>
      <p:ext uri="{BB962C8B-B14F-4D97-AF65-F5344CB8AC3E}">
        <p14:creationId xmlns:p14="http://schemas.microsoft.com/office/powerpoint/2010/main" val="1509259510"/>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Rot="1" noChangeArrowheads="1"/>
          </p:cNvSpPr>
          <p:nvPr>
            <p:ph idx="1"/>
          </p:nvPr>
        </p:nvSpPr>
        <p:spPr>
          <a:xfrm>
            <a:off x="207910" y="376079"/>
            <a:ext cx="8447088" cy="4422775"/>
          </a:xfrm>
        </p:spPr>
        <p:txBody>
          <a:bodyPr>
            <a:normAutofit/>
          </a:bodyPr>
          <a:lstStyle/>
          <a:p>
            <a:pPr algn="ctr">
              <a:buFont typeface="Wingdings" panose="05000000000000000000" pitchFamily="2" charset="2"/>
              <a:buNone/>
            </a:pPr>
            <a:r>
              <a:rPr lang="en-GB" altLang="en-US" sz="6000" b="1" dirty="0" smtClean="0">
                <a:solidFill>
                  <a:schemeClr val="accent5">
                    <a:lumMod val="50000"/>
                  </a:schemeClr>
                </a:solidFill>
                <a:latin typeface="Calibri Light" panose="020F0302020204030204" pitchFamily="34" charset="0"/>
                <a:cs typeface="Calibri Light" panose="020F0302020204030204" pitchFamily="34" charset="0"/>
              </a:rPr>
              <a:t>IMAGINE………. </a:t>
            </a:r>
            <a:endParaRPr lang="en-GB" altLang="en-US" sz="6000" b="1" dirty="0">
              <a:solidFill>
                <a:schemeClr val="accent5">
                  <a:lumMod val="50000"/>
                </a:schemeClr>
              </a:solidFill>
              <a:latin typeface="Calibri Light" panose="020F0302020204030204" pitchFamily="34" charset="0"/>
              <a:cs typeface="Calibri Light" panose="020F0302020204030204" pitchFamily="34" charset="0"/>
            </a:endParaRPr>
          </a:p>
        </p:txBody>
      </p:sp>
      <p:pic>
        <p:nvPicPr>
          <p:cNvPr id="66567" name="Picture 7" descr="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646" y="1628800"/>
            <a:ext cx="4419566" cy="34580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07504" y="1628800"/>
            <a:ext cx="4610857" cy="3456384"/>
          </a:xfrm>
          <a:prstGeom prst="rect">
            <a:avLst/>
          </a:prstGeom>
        </p:spPr>
      </p:pic>
    </p:spTree>
    <p:extLst>
      <p:ext uri="{BB962C8B-B14F-4D97-AF65-F5344CB8AC3E}">
        <p14:creationId xmlns:p14="http://schemas.microsoft.com/office/powerpoint/2010/main" val="1573445200"/>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9752" y="0"/>
            <a:ext cx="4176464" cy="6240293"/>
          </a:xfrm>
          <a:prstGeom prst="rect">
            <a:avLst/>
          </a:prstGeom>
        </p:spPr>
      </p:pic>
    </p:spTree>
    <p:extLst>
      <p:ext uri="{BB962C8B-B14F-4D97-AF65-F5344CB8AC3E}">
        <p14:creationId xmlns:p14="http://schemas.microsoft.com/office/powerpoint/2010/main" val="760444546"/>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07504" y="-14925"/>
            <a:ext cx="8519631" cy="5904656"/>
          </a:xfrm>
          <a:prstGeom prst="rect">
            <a:avLst/>
          </a:prstGeom>
        </p:spPr>
      </p:pic>
      <p:sp>
        <p:nvSpPr>
          <p:cNvPr id="2" name="Title 1"/>
          <p:cNvSpPr>
            <a:spLocks noGrp="1"/>
          </p:cNvSpPr>
          <p:nvPr>
            <p:ph type="title"/>
          </p:nvPr>
        </p:nvSpPr>
        <p:spPr/>
        <p:txBody>
          <a:bodyPr/>
          <a:lstStyle/>
          <a:p>
            <a:endParaRPr lang="en-GB" dirty="0"/>
          </a:p>
        </p:txBody>
      </p:sp>
      <p:sp>
        <p:nvSpPr>
          <p:cNvPr id="7" name="Content Placeholder 6"/>
          <p:cNvSpPr>
            <a:spLocks noGrp="1"/>
          </p:cNvSpPr>
          <p:nvPr>
            <p:ph idx="1"/>
          </p:nvPr>
        </p:nvSpPr>
        <p:spPr/>
        <p:txBody>
          <a:bodyPr/>
          <a:lstStyle/>
          <a:p>
            <a:endParaRPr lang="en-GB" dirty="0"/>
          </a:p>
        </p:txBody>
      </p:sp>
    </p:spTree>
    <p:extLst>
      <p:ext uri="{BB962C8B-B14F-4D97-AF65-F5344CB8AC3E}">
        <p14:creationId xmlns:p14="http://schemas.microsoft.com/office/powerpoint/2010/main" val="1146814786"/>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11560" y="188640"/>
            <a:ext cx="8204609" cy="6051467"/>
          </a:xfrm>
          <a:prstGeom prst="rect">
            <a:avLst/>
          </a:prstGeom>
        </p:spPr>
      </p:pic>
    </p:spTree>
    <p:extLst>
      <p:ext uri="{BB962C8B-B14F-4D97-AF65-F5344CB8AC3E}">
        <p14:creationId xmlns:p14="http://schemas.microsoft.com/office/powerpoint/2010/main" val="331942936"/>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265539"/>
            <a:ext cx="6096000" cy="4638675"/>
          </a:xfrm>
          <a:prstGeom prst="rect">
            <a:avLst/>
          </a:prstGeom>
        </p:spPr>
      </p:pic>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normAutofit lnSpcReduction="10000"/>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pPr marL="0" indent="0" algn="ctr">
              <a:buNone/>
            </a:pPr>
            <a:r>
              <a:rPr lang="en-GB" sz="5400" b="1" dirty="0" smtClean="0">
                <a:latin typeface="Calibri Light" panose="020F0302020204030204" pitchFamily="34" charset="0"/>
                <a:cs typeface="Calibri Light" panose="020F0302020204030204" pitchFamily="34" charset="0"/>
              </a:rPr>
              <a:t>£150 </a:t>
            </a:r>
            <a:endParaRPr lang="en-GB" sz="5400" b="1" dirty="0">
              <a:latin typeface="Calibri Light" panose="020F0302020204030204" pitchFamily="34" charset="0"/>
              <a:cs typeface="Calibri Light" panose="020F0302020204030204" pitchFamily="34" charset="0"/>
            </a:endParaRPr>
          </a:p>
        </p:txBody>
      </p:sp>
      <p:sp>
        <p:nvSpPr>
          <p:cNvPr id="4" name="Date Placeholder 3"/>
          <p:cNvSpPr>
            <a:spLocks noGrp="1"/>
          </p:cNvSpPr>
          <p:nvPr>
            <p:ph type="dt" sz="half" idx="10"/>
          </p:nvPr>
        </p:nvSpPr>
        <p:spPr/>
        <p:txBody>
          <a:bodyPr/>
          <a:lstStyle/>
          <a:p>
            <a:fld id="{AEA00A61-1EB6-4BD4-8932-60963EE3D054}" type="datetime1">
              <a:rPr lang="en-US" smtClean="0"/>
              <a:t>5/22/2022</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23</a:t>
            </a:fld>
            <a:endParaRPr kumimoji="0" lang="en-US" dirty="0"/>
          </a:p>
        </p:txBody>
      </p:sp>
    </p:spTree>
    <p:extLst>
      <p:ext uri="{BB962C8B-B14F-4D97-AF65-F5344CB8AC3E}">
        <p14:creationId xmlns:p14="http://schemas.microsoft.com/office/powerpoint/2010/main" val="2468841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49238" y="2564904"/>
            <a:ext cx="4077326" cy="336042"/>
          </a:xfrm>
        </p:spPr>
        <p:txBody>
          <a:bodyPr>
            <a:noAutofit/>
          </a:bodyPr>
          <a:lstStyle/>
          <a:p>
            <a:pPr algn="ctr"/>
            <a:r>
              <a:rPr lang="en-US" sz="2100" dirty="0"/>
              <a:t>Saving Lives through Clean Water</a:t>
            </a:r>
          </a:p>
          <a:p>
            <a:pPr algn="ctr"/>
            <a:endParaRPr lang="en-US" sz="2100" dirty="0"/>
          </a:p>
          <a:p>
            <a:pPr algn="ctr"/>
            <a:endParaRPr lang="en-US" sz="2100" dirty="0" smtClean="0"/>
          </a:p>
          <a:p>
            <a:pPr algn="ctr"/>
            <a:r>
              <a:rPr lang="en-US" sz="2100" dirty="0" smtClean="0"/>
              <a:t>More </a:t>
            </a:r>
            <a:r>
              <a:rPr lang="en-US" sz="2100" dirty="0"/>
              <a:t>information at </a:t>
            </a:r>
          </a:p>
          <a:p>
            <a:pPr algn="ctr"/>
            <a:endParaRPr lang="en-US" sz="2100" dirty="0"/>
          </a:p>
          <a:p>
            <a:pPr algn="ctr"/>
            <a:r>
              <a:rPr lang="en-US" sz="2100" dirty="0" smtClean="0"/>
              <a:t>https://watersurvivalbox.org</a:t>
            </a:r>
          </a:p>
          <a:p>
            <a:pPr algn="ctr"/>
            <a:endParaRPr lang="en-US" sz="2100" dirty="0"/>
          </a:p>
          <a:p>
            <a:pPr algn="ctr"/>
            <a:endParaRPr lang="en-US" sz="2100" dirty="0"/>
          </a:p>
        </p:txBody>
      </p:sp>
      <p:pic>
        <p:nvPicPr>
          <p:cNvPr id="5" name="Recorded Sound">
            <a:hlinkClick r:id="" action="ppaction://media"/>
          </p:cNvPr>
          <p:cNvPicPr>
            <a:picLocks noChangeAspect="1"/>
          </p:cNvPicPr>
          <p:nvPr>
            <a:audioFile r:link="rId1"/>
            <p:extLst>
              <p:ext uri="{DAA4B4D4-6D71-4841-9C94-3DE7FCFB9230}">
                <p14:media xmlns:p14="http://schemas.microsoft.com/office/powerpoint/2010/main" r:embed="rId2">
                  <p14:trim st="1318"/>
                </p14:media>
              </p:ext>
            </p:extLst>
          </p:nvPr>
        </p:nvPicPr>
        <p:blipFill>
          <a:blip r:embed="rId5"/>
          <a:stretch>
            <a:fillRect/>
          </a:stretch>
        </p:blipFill>
        <p:spPr>
          <a:xfrm>
            <a:off x="-414338" y="2233612"/>
            <a:ext cx="414338" cy="414338"/>
          </a:xfrm>
          <a:prstGeom prst="rect">
            <a:avLst/>
          </a:prstGeom>
        </p:spPr>
      </p:pic>
      <p:sp>
        <p:nvSpPr>
          <p:cNvPr id="4" name="TextBox 3"/>
          <p:cNvSpPr txBox="1"/>
          <p:nvPr/>
        </p:nvSpPr>
        <p:spPr>
          <a:xfrm>
            <a:off x="1259632" y="260648"/>
            <a:ext cx="4133667" cy="1938992"/>
          </a:xfrm>
          <a:prstGeom prst="rect">
            <a:avLst/>
          </a:prstGeom>
          <a:noFill/>
        </p:spPr>
        <p:txBody>
          <a:bodyPr wrap="square" rtlCol="0">
            <a:spAutoFit/>
          </a:bodyPr>
          <a:lstStyle/>
          <a:p>
            <a:pPr algn="ctr"/>
            <a:r>
              <a:rPr lang="en-GB" sz="4000" dirty="0" smtClean="0">
                <a:solidFill>
                  <a:schemeClr val="bg1"/>
                </a:solidFill>
                <a:latin typeface="Calibri Light" panose="020F0302020204030204" pitchFamily="34" charset="0"/>
                <a:cs typeface="Calibri Light" panose="020F0302020204030204" pitchFamily="34" charset="0"/>
              </a:rPr>
              <a:t>YOUR SUPPORT WILL TRANFORM MANY LIVES</a:t>
            </a:r>
            <a:endParaRPr lang="en-GB" sz="4000" dirty="0">
              <a:solidFill>
                <a:schemeClr val="bg1"/>
              </a:solidFill>
              <a:latin typeface="Calibri Light" panose="020F0302020204030204" pitchFamily="34" charset="0"/>
              <a:cs typeface="Calibri Light" panose="020F0302020204030204" pitchFamily="34" charset="0"/>
            </a:endParaRPr>
          </a:p>
        </p:txBody>
      </p:sp>
      <p:pic>
        <p:nvPicPr>
          <p:cNvPr id="6" name="Picture 5"/>
          <p:cNvPicPr>
            <a:picLocks noChangeAspect="1"/>
          </p:cNvPicPr>
          <p:nvPr/>
        </p:nvPicPr>
        <p:blipFill>
          <a:blip r:embed="rId6"/>
          <a:stretch>
            <a:fillRect/>
          </a:stretch>
        </p:blipFill>
        <p:spPr>
          <a:xfrm>
            <a:off x="2555776" y="4725144"/>
            <a:ext cx="1749545" cy="1749545"/>
          </a:xfrm>
          <a:prstGeom prst="rect">
            <a:avLst/>
          </a:prstGeom>
        </p:spPr>
      </p:pic>
    </p:spTree>
    <p:extLst>
      <p:ext uri="{BB962C8B-B14F-4D97-AF65-F5344CB8AC3E}">
        <p14:creationId xmlns:p14="http://schemas.microsoft.com/office/powerpoint/2010/main" val="310899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50775"/>
            <a:ext cx="9144000" cy="5356449"/>
          </a:xfrm>
          <a:prstGeom prst="rect">
            <a:avLst/>
          </a:prstGeom>
        </p:spPr>
      </p:pic>
      <p:sp>
        <p:nvSpPr>
          <p:cNvPr id="5" name="TextBox 4"/>
          <p:cNvSpPr txBox="1"/>
          <p:nvPr/>
        </p:nvSpPr>
        <p:spPr>
          <a:xfrm>
            <a:off x="0" y="260648"/>
            <a:ext cx="9144000" cy="830997"/>
          </a:xfrm>
          <a:prstGeom prst="rect">
            <a:avLst/>
          </a:prstGeom>
          <a:noFill/>
        </p:spPr>
        <p:txBody>
          <a:bodyPr wrap="square" rtlCol="0">
            <a:spAutoFit/>
          </a:bodyPr>
          <a:lstStyle/>
          <a:p>
            <a:pPr algn="ctr"/>
            <a:r>
              <a:rPr lang="en-GB" sz="4800" b="1" dirty="0" smtClean="0">
                <a:solidFill>
                  <a:schemeClr val="accent5">
                    <a:lumMod val="50000"/>
                  </a:schemeClr>
                </a:solidFill>
                <a:latin typeface="Calibri Light" panose="020F0302020204030204" pitchFamily="34" charset="0"/>
                <a:cs typeface="Calibri Light" panose="020F0302020204030204" pitchFamily="34" charset="0"/>
              </a:rPr>
              <a:t>WATER-SURVIVAL BOX – WHAT IS IT?</a:t>
            </a:r>
            <a:endParaRPr lang="en-GB" sz="4800" b="1" dirty="0">
              <a:solidFill>
                <a:schemeClr val="accent5">
                  <a:lumMod val="50000"/>
                </a:schemeClr>
              </a:solidFill>
              <a:latin typeface="Calibri Light" panose="020F0302020204030204" pitchFamily="34" charset="0"/>
              <a:cs typeface="Calibri Light" panose="020F0302020204030204" pitchFamily="34" charset="0"/>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8" y="936501"/>
            <a:ext cx="5796136" cy="775251"/>
          </a:xfrm>
        </p:spPr>
        <p:txBody>
          <a:bodyPr>
            <a:noAutofit/>
          </a:bodyPr>
          <a:lstStyle/>
          <a:p>
            <a:pPr algn="ctr"/>
            <a:r>
              <a:rPr lang="en-GB" sz="5400" b="1" dirty="0" smtClean="0">
                <a:solidFill>
                  <a:srgbClr val="0070C0"/>
                </a:solidFill>
                <a:latin typeface="Calibri Light" panose="020F0302020204030204" pitchFamily="34" charset="0"/>
                <a:cs typeface="Calibri Light" panose="020F0302020204030204" pitchFamily="34" charset="0"/>
              </a:rPr>
              <a:t>GRIFAID FAMILY FILTER</a:t>
            </a:r>
            <a:endParaRPr lang="en-GB" sz="5400" b="1" dirty="0">
              <a:solidFill>
                <a:srgbClr val="0070C0"/>
              </a:solidFill>
              <a:latin typeface="Calibri Light" panose="020F0302020204030204" pitchFamily="34" charset="0"/>
              <a:cs typeface="Calibri Light" panose="020F0302020204030204" pitchFamily="34" charset="0"/>
            </a:endParaRPr>
          </a:p>
        </p:txBody>
      </p:sp>
      <p:sp>
        <p:nvSpPr>
          <p:cNvPr id="7" name="TextBox 6"/>
          <p:cNvSpPr txBox="1"/>
          <p:nvPr/>
        </p:nvSpPr>
        <p:spPr>
          <a:xfrm>
            <a:off x="251520" y="1744613"/>
            <a:ext cx="5328592" cy="4524315"/>
          </a:xfrm>
          <a:prstGeom prst="rect">
            <a:avLst/>
          </a:prstGeom>
          <a:noFill/>
        </p:spPr>
        <p:txBody>
          <a:bodyPr wrap="square" rtlCol="0">
            <a:spAutoFit/>
          </a:bodyPr>
          <a:lstStyle/>
          <a:p>
            <a:r>
              <a:rPr lang="en-GB" sz="3200" dirty="0" smtClean="0"/>
              <a:t>90 Litres per hour</a:t>
            </a:r>
          </a:p>
          <a:p>
            <a:endParaRPr lang="en-GB" sz="3200" dirty="0"/>
          </a:p>
          <a:p>
            <a:r>
              <a:rPr lang="en-GB" sz="3200" dirty="0" smtClean="0"/>
              <a:t>No chemicals</a:t>
            </a:r>
          </a:p>
          <a:p>
            <a:endParaRPr lang="en-GB" sz="3200" dirty="0"/>
          </a:p>
          <a:p>
            <a:r>
              <a:rPr lang="en-GB" sz="3200" dirty="0" smtClean="0"/>
              <a:t>Up to </a:t>
            </a:r>
            <a:r>
              <a:rPr lang="en-GB" sz="3200" dirty="0"/>
              <a:t>2</a:t>
            </a:r>
            <a:r>
              <a:rPr lang="en-GB" sz="3200" dirty="0" smtClean="0"/>
              <a:t>00,000 litres safe water</a:t>
            </a:r>
          </a:p>
          <a:p>
            <a:endParaRPr lang="en-GB" sz="3200" dirty="0"/>
          </a:p>
          <a:p>
            <a:r>
              <a:rPr lang="en-GB" sz="3200" dirty="0" smtClean="0"/>
              <a:t>Simple cleaning built in</a:t>
            </a:r>
          </a:p>
          <a:p>
            <a:endParaRPr lang="en-GB" sz="3200" dirty="0" smtClean="0"/>
          </a:p>
          <a:p>
            <a:r>
              <a:rPr lang="en-GB" sz="3200" dirty="0" smtClean="0"/>
              <a:t>Cost under £40</a:t>
            </a:r>
            <a:endParaRPr lang="en-GB" sz="3200" dirty="0"/>
          </a:p>
        </p:txBody>
      </p:sp>
      <p:pic>
        <p:nvPicPr>
          <p:cNvPr id="3" name="Picture 2"/>
          <p:cNvPicPr>
            <a:picLocks noChangeAspect="1"/>
          </p:cNvPicPr>
          <p:nvPr/>
        </p:nvPicPr>
        <p:blipFill>
          <a:blip r:embed="rId3"/>
          <a:stretch>
            <a:fillRect/>
          </a:stretch>
        </p:blipFill>
        <p:spPr>
          <a:xfrm>
            <a:off x="5940152" y="167178"/>
            <a:ext cx="2952328" cy="6151827"/>
          </a:xfrm>
          <a:prstGeom prst="rect">
            <a:avLst/>
          </a:prstGeom>
        </p:spPr>
      </p:pic>
    </p:spTree>
    <p:extLst>
      <p:ext uri="{BB962C8B-B14F-4D97-AF65-F5344CB8AC3E}">
        <p14:creationId xmlns:p14="http://schemas.microsoft.com/office/powerpoint/2010/main" val="2393835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37419"/>
          </a:xfrm>
        </p:spPr>
        <p:txBody>
          <a:bodyPr>
            <a:noAutofit/>
          </a:bodyPr>
          <a:lstStyle/>
          <a:p>
            <a:pPr algn="ctr"/>
            <a:r>
              <a:rPr lang="en-GB" sz="6000" b="1" dirty="0" smtClean="0">
                <a:solidFill>
                  <a:srgbClr val="0070C0"/>
                </a:solidFill>
                <a:latin typeface="Calibri Light" panose="020F0302020204030204" pitchFamily="34" charset="0"/>
                <a:cs typeface="Calibri Light" panose="020F0302020204030204" pitchFamily="34" charset="0"/>
              </a:rPr>
              <a:t>DISTRIBUTIONS</a:t>
            </a:r>
            <a:endParaRPr lang="en-GB" sz="6000" b="1" dirty="0">
              <a:solidFill>
                <a:srgbClr val="0070C0"/>
              </a:solidFill>
              <a:latin typeface="Calibri Light" panose="020F0302020204030204" pitchFamily="34" charset="0"/>
              <a:cs typeface="Calibri Light" panose="020F0302020204030204" pitchFamily="34" charset="0"/>
            </a:endParaRPr>
          </a:p>
        </p:txBody>
      </p:sp>
      <p:pic>
        <p:nvPicPr>
          <p:cNvPr id="5" name="Content Placeholder 4"/>
          <p:cNvPicPr>
            <a:picLocks noGrp="1" noChangeAspect="1"/>
          </p:cNvPicPr>
          <p:nvPr>
            <p:ph idx="1"/>
          </p:nvPr>
        </p:nvPicPr>
        <p:blipFill>
          <a:blip r:embed="rId3"/>
          <a:stretch>
            <a:fillRect/>
          </a:stretch>
        </p:blipFill>
        <p:spPr>
          <a:xfrm>
            <a:off x="0" y="1102544"/>
            <a:ext cx="9144000" cy="5206775"/>
          </a:xfrm>
          <a:prstGeom prst="rect">
            <a:avLst/>
          </a:prstGeom>
        </p:spPr>
      </p:pic>
    </p:spTree>
    <p:extLst>
      <p:ext uri="{BB962C8B-B14F-4D97-AF65-F5344CB8AC3E}">
        <p14:creationId xmlns:p14="http://schemas.microsoft.com/office/powerpoint/2010/main" val="3302641357"/>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a:xfrm>
            <a:off x="655304" y="5367632"/>
            <a:ext cx="8229600" cy="1143000"/>
          </a:xfrm>
        </p:spPr>
        <p:txBody>
          <a:bodyPr/>
          <a:lstStyle/>
          <a:p>
            <a:pPr algn="ctr"/>
            <a:r>
              <a:rPr lang="en-US" sz="5400" b="1" dirty="0" smtClean="0">
                <a:solidFill>
                  <a:schemeClr val="bg1"/>
                </a:solidFill>
              </a:rPr>
              <a:t>PACKING AT OUR DEPOT</a:t>
            </a:r>
            <a:endParaRPr lang="en-US" sz="5400" b="1" dirty="0">
              <a:solidFill>
                <a:schemeClr val="bg1"/>
              </a:solidFill>
            </a:endParaRPr>
          </a:p>
        </p:txBody>
      </p:sp>
      <p:pic>
        <p:nvPicPr>
          <p:cNvPr id="2" name="Content Placeholder 1"/>
          <p:cNvPicPr>
            <a:picLocks noGrp="1" noChangeAspect="1"/>
          </p:cNvPicPr>
          <p:nvPr>
            <p:ph idx="1"/>
          </p:nvPr>
        </p:nvPicPr>
        <p:blipFill>
          <a:blip r:embed="rId3"/>
          <a:stretch>
            <a:fillRect/>
          </a:stretch>
        </p:blipFill>
        <p:spPr>
          <a:xfrm>
            <a:off x="1" y="22609"/>
            <a:ext cx="9144000" cy="6488023"/>
          </a:xfrm>
          <a:prstGeom prst="rect">
            <a:avLst/>
          </a:prstGeom>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101576" y="0"/>
            <a:ext cx="9042424" cy="857251"/>
          </a:xfrm>
        </p:spPr>
        <p:txBody>
          <a:bodyPr>
            <a:noAutofit/>
          </a:bodyPr>
          <a:lstStyle/>
          <a:p>
            <a:pPr algn="ctr"/>
            <a:r>
              <a:rPr lang="en-US" sz="5400" dirty="0" smtClean="0">
                <a:solidFill>
                  <a:schemeClr val="bg1"/>
                </a:solidFill>
              </a:rPr>
              <a:t>DESPATCH</a:t>
            </a:r>
            <a:endParaRPr lang="en-US" sz="5400" dirty="0">
              <a:solidFill>
                <a:schemeClr val="bg1"/>
              </a:solidFill>
            </a:endParaRPr>
          </a:p>
        </p:txBody>
      </p:sp>
      <p:sp>
        <p:nvSpPr>
          <p:cNvPr id="11266" name="Rectangle 2"/>
          <p:cNvSpPr>
            <a:spLocks noGrp="1" noChangeArrowheads="1"/>
          </p:cNvSpPr>
          <p:nvPr>
            <p:ph idx="1"/>
          </p:nvPr>
        </p:nvSpPr>
        <p:spPr/>
        <p:txBody>
          <a:bodyPr/>
          <a:lstStyle/>
          <a:p>
            <a:pPr>
              <a:spcBef>
                <a:spcPct val="0"/>
              </a:spcBef>
            </a:pPr>
            <a:endParaRPr lang="en-US" sz="2600" dirty="0">
              <a:solidFill>
                <a:srgbClr val="73BFFF"/>
              </a:solidFill>
            </a:endParaRPr>
          </a:p>
        </p:txBody>
      </p:sp>
      <p:pic>
        <p:nvPicPr>
          <p:cNvPr id="4" name="Picture 3" descr="C:\Users\Tony\Documents\Worldwaterworks Limited\Pakistan\Pakistan 9.11 003.JPG"/>
          <p:cNvPicPr>
            <a:picLocks noChangeAspect="1" noChangeArrowheads="1"/>
          </p:cNvPicPr>
          <p:nvPr/>
        </p:nvPicPr>
        <p:blipFill>
          <a:blip r:embed="rId3" cstate="print"/>
          <a:srcRect/>
          <a:stretch>
            <a:fillRect/>
          </a:stretch>
        </p:blipFill>
        <p:spPr bwMode="auto">
          <a:xfrm>
            <a:off x="971600" y="713108"/>
            <a:ext cx="7543750" cy="5657813"/>
          </a:xfrm>
          <a:prstGeom prst="rect">
            <a:avLst/>
          </a:prstGeom>
          <a:noFill/>
        </p:spPr>
      </p:pic>
      <p:sp>
        <p:nvSpPr>
          <p:cNvPr id="2" name="TextBox 1"/>
          <p:cNvSpPr txBox="1"/>
          <p:nvPr/>
        </p:nvSpPr>
        <p:spPr>
          <a:xfrm>
            <a:off x="20252" y="205276"/>
            <a:ext cx="9144000" cy="1015663"/>
          </a:xfrm>
          <a:prstGeom prst="rect">
            <a:avLst/>
          </a:prstGeom>
          <a:noFill/>
        </p:spPr>
        <p:txBody>
          <a:bodyPr wrap="square" rtlCol="0">
            <a:spAutoFit/>
          </a:bodyPr>
          <a:lstStyle/>
          <a:p>
            <a:pPr algn="ctr"/>
            <a:r>
              <a:rPr lang="en-GB" sz="6000" b="1" dirty="0" smtClean="0">
                <a:solidFill>
                  <a:srgbClr val="183EFC"/>
                </a:solidFill>
                <a:latin typeface="Calibri Light" panose="020F0302020204030204" pitchFamily="34" charset="0"/>
                <a:cs typeface="Calibri Light" panose="020F0302020204030204" pitchFamily="34" charset="0"/>
              </a:rPr>
              <a:t>DESPATCH</a:t>
            </a:r>
            <a:endParaRPr lang="en-GB" sz="6000" b="1" dirty="0">
              <a:solidFill>
                <a:srgbClr val="183EFC"/>
              </a:solidFill>
              <a:latin typeface="Calibri Light" panose="020F0302020204030204" pitchFamily="34" charset="0"/>
              <a:cs typeface="Calibri Light" panose="020F0302020204030204" pitchFamily="34" charset="0"/>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0037"/>
            <a:ext cx="9131120" cy="1325563"/>
          </a:xfrm>
        </p:spPr>
        <p:txBody>
          <a:bodyPr>
            <a:normAutofit/>
          </a:bodyPr>
          <a:lstStyle/>
          <a:p>
            <a:pPr algn="ctr"/>
            <a:r>
              <a:rPr lang="en-GB" sz="6000" b="1" dirty="0" smtClean="0">
                <a:solidFill>
                  <a:srgbClr val="183EFC"/>
                </a:solidFill>
                <a:latin typeface="Calibri Light" panose="020F0302020204030204" pitchFamily="34" charset="0"/>
                <a:cs typeface="Calibri Light" panose="020F0302020204030204" pitchFamily="34" charset="0"/>
              </a:rPr>
              <a:t>DELIVERY</a:t>
            </a:r>
            <a:endParaRPr lang="en-GB" sz="6000" dirty="0">
              <a:solidFill>
                <a:srgbClr val="183EFC"/>
              </a:solidFill>
              <a:latin typeface="Calibri Light" panose="020F0302020204030204" pitchFamily="34" charset="0"/>
              <a:cs typeface="Calibri Light" panose="020F030202020403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811" y="1036662"/>
            <a:ext cx="9160931" cy="5344666"/>
          </a:xfrm>
        </p:spPr>
      </p:pic>
    </p:spTree>
    <p:extLst>
      <p:ext uri="{BB962C8B-B14F-4D97-AF65-F5344CB8AC3E}">
        <p14:creationId xmlns:p14="http://schemas.microsoft.com/office/powerpoint/2010/main" val="2323603698"/>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000" b="1" dirty="0" smtClean="0">
                <a:solidFill>
                  <a:srgbClr val="0070C0"/>
                </a:solidFill>
              </a:rPr>
              <a:t>DELIVERY</a:t>
            </a:r>
            <a:endParaRPr lang="en-GB" sz="6000" b="1"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0" y="3251"/>
            <a:ext cx="9144000" cy="6854749"/>
          </a:xfrm>
          <a:prstGeom prst="rect">
            <a:avLst/>
          </a:prstGeom>
        </p:spPr>
      </p:pic>
    </p:spTree>
    <p:extLst>
      <p:ext uri="{BB962C8B-B14F-4D97-AF65-F5344CB8AC3E}">
        <p14:creationId xmlns:p14="http://schemas.microsoft.com/office/powerpoint/2010/main" val="1023138888"/>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656</Words>
  <Application>Microsoft Office PowerPoint</Application>
  <PresentationFormat>On-screen Show (4:3)</PresentationFormat>
  <Paragraphs>94</Paragraphs>
  <Slides>24</Slides>
  <Notes>18</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Calibri Light</vt:lpstr>
      <vt:lpstr>Corbel</vt:lpstr>
      <vt:lpstr>Wingdings</vt:lpstr>
      <vt:lpstr>Custom Design</vt:lpstr>
      <vt:lpstr>Ecology 16x9</vt:lpstr>
      <vt:lpstr>PowerPoint Presentation</vt:lpstr>
      <vt:lpstr>PowerPoint Presentation</vt:lpstr>
      <vt:lpstr>PowerPoint Presentation</vt:lpstr>
      <vt:lpstr>GRIFAID FAMILY FILTER</vt:lpstr>
      <vt:lpstr>DISTRIBUTIONS</vt:lpstr>
      <vt:lpstr>PACKING AT OUR DEPOT</vt:lpstr>
      <vt:lpstr>DESPATCH</vt:lpstr>
      <vt:lpstr>DELIVERY</vt:lpstr>
      <vt:lpstr>DELIVERY</vt:lpstr>
      <vt:lpstr>PowerPoint Presentation</vt:lpstr>
      <vt:lpstr>NEPAL EARTHQUAKE</vt:lpstr>
      <vt:lpstr>NEPAL EARTHQUAKE 500 </vt:lpstr>
      <vt:lpstr>SYRIA – 600 BOXES </vt:lpstr>
      <vt:lpstr>MALAWI CYCLONE IDAI 500 BOXES</vt:lpstr>
      <vt:lpstr>YEMEN 500 BOXES </vt:lpstr>
      <vt:lpstr>HAITI 2021 AND 2022</vt:lpstr>
      <vt:lpstr>UKRAINE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2013-10-28T08:27:15Z</dcterms:created>
  <dcterms:modified xsi:type="dcterms:W3CDTF">2022-05-22T08:03:33Z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